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3" r:id="rId1"/>
    <p:sldMasterId id="2147483698" r:id="rId2"/>
  </p:sldMasterIdLst>
  <p:notesMasterIdLst>
    <p:notesMasterId r:id="rId73"/>
  </p:notesMasterIdLst>
  <p:handoutMasterIdLst>
    <p:handoutMasterId r:id="rId74"/>
  </p:handoutMasterIdLst>
  <p:sldIdLst>
    <p:sldId id="256" r:id="rId3"/>
    <p:sldId id="424" r:id="rId4"/>
    <p:sldId id="484" r:id="rId5"/>
    <p:sldId id="535" r:id="rId6"/>
    <p:sldId id="486" r:id="rId7"/>
    <p:sldId id="515" r:id="rId8"/>
    <p:sldId id="489" r:id="rId9"/>
    <p:sldId id="505" r:id="rId10"/>
    <p:sldId id="488" r:id="rId11"/>
    <p:sldId id="516" r:id="rId12"/>
    <p:sldId id="368" r:id="rId13"/>
    <p:sldId id="492" r:id="rId14"/>
    <p:sldId id="493" r:id="rId15"/>
    <p:sldId id="369" r:id="rId16"/>
    <p:sldId id="496" r:id="rId17"/>
    <p:sldId id="509" r:id="rId18"/>
    <p:sldId id="370" r:id="rId19"/>
    <p:sldId id="497" r:id="rId20"/>
    <p:sldId id="372" r:id="rId21"/>
    <p:sldId id="373" r:id="rId22"/>
    <p:sldId id="512" r:id="rId23"/>
    <p:sldId id="517" r:id="rId24"/>
    <p:sldId id="374" r:id="rId25"/>
    <p:sldId id="425" r:id="rId26"/>
    <p:sldId id="449" r:id="rId27"/>
    <p:sldId id="520" r:id="rId28"/>
    <p:sldId id="426" r:id="rId29"/>
    <p:sldId id="427" r:id="rId30"/>
    <p:sldId id="380" r:id="rId31"/>
    <p:sldId id="379" r:id="rId32"/>
    <p:sldId id="518" r:id="rId33"/>
    <p:sldId id="428" r:id="rId34"/>
    <p:sldId id="501" r:id="rId35"/>
    <p:sldId id="502" r:id="rId36"/>
    <p:sldId id="431" r:id="rId37"/>
    <p:sldId id="433" r:id="rId38"/>
    <p:sldId id="434" r:id="rId39"/>
    <p:sldId id="435" r:id="rId40"/>
    <p:sldId id="438" r:id="rId41"/>
    <p:sldId id="439" r:id="rId42"/>
    <p:sldId id="440" r:id="rId43"/>
    <p:sldId id="544" r:id="rId44"/>
    <p:sldId id="550" r:id="rId45"/>
    <p:sldId id="551" r:id="rId46"/>
    <p:sldId id="552" r:id="rId47"/>
    <p:sldId id="553" r:id="rId48"/>
    <p:sldId id="545" r:id="rId49"/>
    <p:sldId id="546" r:id="rId50"/>
    <p:sldId id="547" r:id="rId51"/>
    <p:sldId id="503" r:id="rId52"/>
    <p:sldId id="549" r:id="rId53"/>
    <p:sldId id="519" r:id="rId54"/>
    <p:sldId id="531" r:id="rId55"/>
    <p:sldId id="538" r:id="rId56"/>
    <p:sldId id="548" r:id="rId57"/>
    <p:sldId id="555" r:id="rId58"/>
    <p:sldId id="556" r:id="rId59"/>
    <p:sldId id="557" r:id="rId60"/>
    <p:sldId id="543" r:id="rId61"/>
    <p:sldId id="522" r:id="rId62"/>
    <p:sldId id="523" r:id="rId63"/>
    <p:sldId id="524" r:id="rId64"/>
    <p:sldId id="525" r:id="rId65"/>
    <p:sldId id="528" r:id="rId66"/>
    <p:sldId id="539" r:id="rId67"/>
    <p:sldId id="343" r:id="rId68"/>
    <p:sldId id="529" r:id="rId69"/>
    <p:sldId id="476" r:id="rId70"/>
    <p:sldId id="465" r:id="rId71"/>
    <p:sldId id="540" r:id="rId7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3CB21"/>
    <a:srgbClr val="A8A1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4CD4B5-45A1-443D-80C9-9162C2EB3B1E}">
  <a:tblStyle styleId="{E84CD4B5-45A1-443D-80C9-9162C2EB3B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759" autoAdjust="0"/>
  </p:normalViewPr>
  <p:slideViewPr>
    <p:cSldViewPr snapToGrid="0" snapToObjects="1">
      <p:cViewPr varScale="1">
        <p:scale>
          <a:sx n="141" d="100"/>
          <a:sy n="141" d="100"/>
        </p:scale>
        <p:origin x="-32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BBD053-3842-455E-BF56-41EF39668DE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228F06-4C30-45C0-922E-BEDB5245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1275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f8ff022f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f8ff022f3_4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913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f8ff022f3_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f8ff022f3_5_17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47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57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f8ff022f3_5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f8ff022f3_5_159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35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93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f8ff022f3_5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f8ff022f3_5_225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16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f8ff022f3_5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f8ff022f3_5_378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49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134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f8ff022f3_5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f8ff022f3_5_454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66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f8ff022f3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f8ff022f3_5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24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Established in 2006 as a standing committee of the Computing Research Association </a:t>
            </a:r>
          </a:p>
          <a:p>
            <a:pPr marL="1998663" lvl="4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Funded by NSF under a Cooperative Agreement</a:t>
            </a:r>
          </a:p>
          <a:p>
            <a:pPr marL="1541463" lvl="3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Facilitates the development of a bold, multi-themed vision for computing research – and communicates this vision to stakeholders</a:t>
            </a:r>
          </a:p>
          <a:p>
            <a:pPr marL="1541463" lvl="3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Led by a broad-based Council</a:t>
            </a:r>
          </a:p>
          <a:p>
            <a:pPr marL="1084263" lvl="2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Staffed by CRA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1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52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e486fdfec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e486fdfec_2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507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f8ff022f3_4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f8ff022f3_4_2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164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e486fdfe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e486fdfec_2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Go deeper if time?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125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e486fdfe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e486fdfec_2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735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e486fdfec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e486fdfec_2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420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134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f8ff022f3_5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f8ff022f3_5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Don’t skip if possible</a:t>
            </a:r>
          </a:p>
        </p:txBody>
      </p:sp>
    </p:spTree>
    <p:extLst>
      <p:ext uri="{BB962C8B-B14F-4D97-AF65-F5344CB8AC3E}">
        <p14:creationId xmlns:p14="http://schemas.microsoft.com/office/powerpoint/2010/main" val="129267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295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ea59906bb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ea59906bb_3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8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09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e486fdfec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e486fdfec_2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795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e486fdfec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3e486fdfec_2_3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6130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3b0aa65702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3b0aa65702_0_20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533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smtClean="0"/>
              <a:t>Use</a:t>
            </a:r>
            <a:r>
              <a:rPr lang="en-US" baseline="0" dirty="0" smtClean="0"/>
              <a:t> these slides rather than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02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095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074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f8ff022f3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3f8ff022f3_4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0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f8ff022f3_4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f8ff022f3_4_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837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3f8ff022f3_4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3f8ff022f3_4_1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655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ea592cc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3ea592ccf1_1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7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134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e486fdfec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e486fdfec_2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134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095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095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Pentium</a:t>
            </a:r>
            <a:r>
              <a:rPr lang="en-US" baseline="0" dirty="0" smtClean="0"/>
              <a:t> Pro ca. 1995+ 5M transistors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279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Pentium</a:t>
            </a:r>
            <a:r>
              <a:rPr lang="en-US" baseline="0" dirty="0" smtClean="0"/>
              <a:t> Pro ca. 1995+ 5M transistors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2796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09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09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2678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21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0933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9612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422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51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095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3e486fdfe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3e486fdfec_1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4849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Established in 2006 as a standing committee of the Computing Research Association </a:t>
            </a:r>
          </a:p>
          <a:p>
            <a:pPr marL="1998663" lvl="4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Funded by NSF under a Cooperative Agreement</a:t>
            </a:r>
          </a:p>
          <a:p>
            <a:pPr marL="1541463" lvl="3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Facilitates the development of a bold, multi-themed vision for computing research – and communicates this vision to stakeholders</a:t>
            </a:r>
          </a:p>
          <a:p>
            <a:pPr marL="1541463" lvl="3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Led by a broad-based Council</a:t>
            </a:r>
          </a:p>
          <a:p>
            <a:pPr marL="1084263" lvl="2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Staffed by CRA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04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ce8572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ce85727f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398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e486fdfec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e486fdfec_2_1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606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75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09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f8ff022f3_5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f8ff022f3_5_92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58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23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itle">
  <p:cSld name="TITLE_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 Footer">
  <p:cSld name="TITLE_2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/>
          <p:nvPr/>
        </p:nvSpPr>
        <p:spPr>
          <a:xfrm flipH="1">
            <a:off x="25825" y="4617750"/>
            <a:ext cx="9143875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FBBC05"/>
          </a:solidFill>
          <a:ln>
            <a:noFill/>
          </a:ln>
        </p:spPr>
      </p:sp>
      <p:sp>
        <p:nvSpPr>
          <p:cNvPr id="86" name="Google Shape;86;p12"/>
          <p:cNvSpPr/>
          <p:nvPr/>
        </p:nvSpPr>
        <p:spPr>
          <a:xfrm flipH="1">
            <a:off x="-12535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FFCC50"/>
          </a:solidFill>
          <a:ln>
            <a:noFill/>
          </a:ln>
        </p:spPr>
      </p:sp>
      <p:sp>
        <p:nvSpPr>
          <p:cNvPr id="87" name="Google Shape;87;p1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2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Footer">
  <p:cSld name="TITLE_2_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 flipH="1">
            <a:off x="71770" y="4617750"/>
            <a:ext cx="9097930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349351"/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flipH="1">
            <a:off x="-12535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34A853"/>
          </a:solid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3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ay Footer">
  <p:cSld name="TITLE_2_3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flipH="1">
            <a:off x="63500" y="4617750"/>
            <a:ext cx="9106200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 flipH="1">
            <a:off x="-12535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4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Blue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Blue &amp; 1 Text">
  <p:cSld name="CUSTOM_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Blue &amp; 3 Text">
  <p:cSld name="CUSTOM_4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189175" y="24411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198175" y="34500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Red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Red &amp; 1 Text">
  <p:cSld name="CUSTOM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Red &amp; 3 Text">
  <p:cSld name="CUSTOM_1_2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189175" y="24411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3"/>
          </p:nvPr>
        </p:nvSpPr>
        <p:spPr>
          <a:xfrm>
            <a:off x="198175" y="34500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itle 1">
  <p:cSld name="TITLE_2_4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957" y="4765295"/>
            <a:ext cx="1180224" cy="3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Yellow">
  <p:cSld name="CUSTOM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Yellow &amp; 1 Text">
  <p:cSld name="CUSTOM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Yellow &amp; 3 Text">
  <p:cSld name="CUSTOM_1_1_2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2"/>
          </p:nvPr>
        </p:nvSpPr>
        <p:spPr>
          <a:xfrm>
            <a:off x="189175" y="24411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3"/>
          </p:nvPr>
        </p:nvSpPr>
        <p:spPr>
          <a:xfrm>
            <a:off x="198175" y="34500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en">
  <p:cSld name="CUSTOM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en &amp; 1 Text">
  <p:cSld name="CUSTOM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or Green &amp; 3 Text">
  <p:cSld name="CUSTOM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4411675" y="0"/>
            <a:ext cx="4732200" cy="51435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3892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180150" y="1540350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2"/>
          </p:nvPr>
        </p:nvSpPr>
        <p:spPr>
          <a:xfrm>
            <a:off x="189175" y="24411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3"/>
          </p:nvPr>
        </p:nvSpPr>
        <p:spPr>
          <a:xfrm>
            <a:off x="198175" y="3450025"/>
            <a:ext cx="3315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4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400"/>
              </a:spcBef>
              <a:spcAft>
                <a:spcPts val="14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25" y="4841775"/>
            <a:ext cx="538283" cy="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lue">
  <p:cSld name="SECTION_HEADER_2">
    <p:bg>
      <p:bgPr>
        <a:solidFill>
          <a:srgbClr val="4285F4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 flipH="1">
            <a:off x="3450350" y="767950"/>
            <a:ext cx="5693700" cy="4375500"/>
          </a:xfrm>
          <a:prstGeom prst="rtTriangle">
            <a:avLst/>
          </a:prstGeom>
          <a:solidFill>
            <a:srgbClr val="7BAA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7934700" y="46758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7934700" y="46758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28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/>
          <p:nvPr/>
        </p:nvSpPr>
        <p:spPr>
          <a:xfrm rot="10800000">
            <a:off x="3263750" y="0"/>
            <a:ext cx="5880300" cy="2994900"/>
          </a:xfrm>
          <a:prstGeom prst="rtTriangle">
            <a:avLst/>
          </a:prstGeom>
          <a:solidFill>
            <a:srgbClr val="336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76225" y="742275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Red">
  <p:cSld name="SECTION_HEADER_1_3">
    <p:bg>
      <p:bgPr>
        <a:solidFill>
          <a:srgbClr val="EA4335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7934700" y="46758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9"/>
          <p:cNvSpPr/>
          <p:nvPr/>
        </p:nvSpPr>
        <p:spPr>
          <a:xfrm flipH="1">
            <a:off x="3450350" y="767950"/>
            <a:ext cx="5693700" cy="4375500"/>
          </a:xfrm>
          <a:prstGeom prst="rtTriangle">
            <a:avLst/>
          </a:prstGeom>
          <a:solidFill>
            <a:srgbClr val="FF52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 rot="10800000">
            <a:off x="3263750" y="0"/>
            <a:ext cx="5880300" cy="2994900"/>
          </a:xfrm>
          <a:prstGeom prst="rtTriangle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176225" y="742275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29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Yellow">
  <p:cSld name="SECTION_HEADER_1_1_3">
    <p:bg>
      <p:bgPr>
        <a:solidFill>
          <a:srgbClr val="F4B400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 flipH="1">
            <a:off x="3450350" y="767950"/>
            <a:ext cx="5693700" cy="4375500"/>
          </a:xfrm>
          <a:prstGeom prst="rtTriangle">
            <a:avLst/>
          </a:prstGeom>
          <a:solidFill>
            <a:srgbClr val="FFCC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0"/>
          <p:cNvSpPr/>
          <p:nvPr/>
        </p:nvSpPr>
        <p:spPr>
          <a:xfrm rot="10800000">
            <a:off x="3263750" y="0"/>
            <a:ext cx="5880300" cy="2994900"/>
          </a:xfrm>
          <a:prstGeom prst="rtTriangl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176225" y="742275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215" name="Google Shape;215;p30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reen">
  <p:cSld name="CUSTOM_2">
    <p:bg>
      <p:bgPr>
        <a:solidFill>
          <a:srgbClr val="34A85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 flipH="1">
            <a:off x="3450350" y="767950"/>
            <a:ext cx="5693700" cy="4375500"/>
          </a:xfrm>
          <a:prstGeom prst="rtTriangle">
            <a:avLst/>
          </a:prstGeom>
          <a:solidFill>
            <a:srgbClr val="57B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10800000">
            <a:off x="3263750" y="0"/>
            <a:ext cx="5880300" cy="2994900"/>
          </a:xfrm>
          <a:prstGeom prst="rtTriangle">
            <a:avLst/>
          </a:prstGeom>
          <a:solidFill>
            <a:srgbClr val="3493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176225" y="742275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222" name="Google Shape;222;p31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Footer - Title &amp; Body">
  <p:cSld name="CUSTOM_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19118" y="4626758"/>
            <a:ext cx="9182236" cy="548378"/>
            <a:chOff x="-19118" y="4617750"/>
            <a:chExt cx="9182236" cy="548378"/>
          </a:xfrm>
        </p:grpSpPr>
        <p:sp>
          <p:nvSpPr>
            <p:cNvPr id="21" name="Google Shape;21;p4"/>
            <p:cNvSpPr/>
            <p:nvPr/>
          </p:nvSpPr>
          <p:spPr>
            <a:xfrm flipH="1">
              <a:off x="19243" y="4617750"/>
              <a:ext cx="9143875" cy="548378"/>
            </a:xfrm>
            <a:custGeom>
              <a:avLst/>
              <a:gdLst/>
              <a:ahLst/>
              <a:cxnLst/>
              <a:rect l="l" t="t" r="r" b="b"/>
              <a:pathLst>
                <a:path w="367556" h="19840" extrusionOk="0">
                  <a:moveTo>
                    <a:pt x="0" y="19840"/>
                  </a:moveTo>
                  <a:lnTo>
                    <a:pt x="515" y="0"/>
                  </a:lnTo>
                  <a:lnTo>
                    <a:pt x="367556" y="11270"/>
                  </a:lnTo>
                  <a:lnTo>
                    <a:pt x="367044" y="18698"/>
                  </a:lnTo>
                  <a:close/>
                </a:path>
              </a:pathLst>
            </a:custGeom>
            <a:solidFill>
              <a:srgbClr val="3367D6"/>
            </a:solidFill>
            <a:ln>
              <a:noFill/>
            </a:ln>
          </p:spPr>
        </p:sp>
        <p:sp>
          <p:nvSpPr>
            <p:cNvPr id="22" name="Google Shape;22;p4"/>
            <p:cNvSpPr/>
            <p:nvPr/>
          </p:nvSpPr>
          <p:spPr>
            <a:xfrm flipH="1">
              <a:off x="-19118" y="4677825"/>
              <a:ext cx="4769786" cy="473975"/>
            </a:xfrm>
            <a:custGeom>
              <a:avLst/>
              <a:gdLst/>
              <a:ahLst/>
              <a:cxnLst/>
              <a:rect l="l" t="t" r="r" b="b"/>
              <a:pathLst>
                <a:path w="366343" h="18959" extrusionOk="0">
                  <a:moveTo>
                    <a:pt x="0" y="18521"/>
                  </a:moveTo>
                  <a:lnTo>
                    <a:pt x="366343" y="0"/>
                  </a:lnTo>
                  <a:lnTo>
                    <a:pt x="366052" y="1895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</p:sp>
      </p:grpSp>
      <p:pic>
        <p:nvPicPr>
          <p:cNvPr id="23" name="Google Shape;23;p4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6225" y="1305875"/>
            <a:ext cx="5244900" cy="260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400"/>
              </a:spcBef>
              <a:spcAft>
                <a:spcPts val="14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ray">
  <p:cSld name="SECTION_HEADER_1_1_1_1_2">
    <p:bg>
      <p:bgPr>
        <a:solidFill>
          <a:srgbClr val="999999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 flipH="1">
            <a:off x="3450350" y="767950"/>
            <a:ext cx="5693700" cy="43755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 rot="10800000">
            <a:off x="3263750" y="0"/>
            <a:ext cx="5880300" cy="2994900"/>
          </a:xfrm>
          <a:prstGeom prst="rtTriangl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76225" y="742275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229" name="Google Shape;229;p32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abf2b12f3d4ee7ce">
  <p:cSld name="BLANK_abf2b12f3d4ee7c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4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55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A1-34CD-4954-ACEC-D26FA4F4FFD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77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99040"/>
            <a:ext cx="8229600" cy="3086842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15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085247"/>
            <a:ext cx="9144000" cy="58253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1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9030"/>
            <a:ext cx="9144000" cy="637246"/>
          </a:xfrm>
        </p:spPr>
        <p:txBody>
          <a:bodyPr>
            <a:noAutofit/>
          </a:bodyPr>
          <a:lstStyle>
            <a:lvl1pPr>
              <a:defRPr sz="255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334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pic>
        <p:nvPicPr>
          <p:cNvPr id="9" name="Picture 8" descr="bottom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774"/>
            <a:ext cx="9144000" cy="839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0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12035"/>
            <a:ext cx="7772400" cy="588332"/>
          </a:xfrm>
        </p:spPr>
        <p:txBody>
          <a:bodyPr anchor="t">
            <a:normAutofit/>
          </a:bodyPr>
          <a:lstStyle>
            <a:lvl1pPr algn="ctr">
              <a:defRPr sz="21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7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8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 i="1">
                <a:solidFill>
                  <a:srgbClr val="A6093D"/>
                </a:solidFill>
                <a:latin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350">
                <a:latin typeface="Arial"/>
              </a:defRPr>
            </a:lvl1pPr>
            <a:lvl2pPr>
              <a:buClr>
                <a:srgbClr val="A6093D"/>
              </a:buClr>
              <a:defRPr sz="1350">
                <a:latin typeface="Arial"/>
              </a:defRPr>
            </a:lvl2pPr>
            <a:lvl3pPr>
              <a:buClr>
                <a:srgbClr val="A6093D"/>
              </a:buClr>
              <a:defRPr sz="1350">
                <a:latin typeface="Arial"/>
              </a:defRPr>
            </a:lvl3pPr>
            <a:lvl4pPr>
              <a:buClr>
                <a:srgbClr val="A6093D"/>
              </a:buClr>
              <a:defRPr sz="1350">
                <a:latin typeface="Arial"/>
              </a:defRPr>
            </a:lvl4pPr>
            <a:lvl5pPr>
              <a:buClr>
                <a:srgbClr val="A6093D"/>
              </a:buClr>
              <a:defRPr sz="1350">
                <a:latin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 i="1">
                <a:solidFill>
                  <a:srgbClr val="A6093D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085247"/>
            <a:ext cx="9144000" cy="58253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782428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3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99040"/>
            <a:ext cx="8229600" cy="3086842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15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085247"/>
            <a:ext cx="9144000" cy="58253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Footer - Title &amp; Body">
  <p:cSld name="CUSTOM_3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 flipH="1">
            <a:off x="25825" y="4617750"/>
            <a:ext cx="9143875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</p:sp>
      <p:sp>
        <p:nvSpPr>
          <p:cNvPr id="31" name="Google Shape;31;p5"/>
          <p:cNvSpPr/>
          <p:nvPr/>
        </p:nvSpPr>
        <p:spPr>
          <a:xfrm flipH="1">
            <a:off x="-12535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EA4335"/>
          </a:solidFill>
          <a:ln>
            <a:noFill/>
          </a:ln>
        </p:spPr>
      </p:sp>
      <p:pic>
        <p:nvPicPr>
          <p:cNvPr id="32" name="Google Shape;32;p5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76225" y="1305875"/>
            <a:ext cx="5244900" cy="260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400"/>
              </a:spcBef>
              <a:spcAft>
                <a:spcPts val="14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8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2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9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6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5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E581-9C5D-2741-90B8-7D58B88A1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8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Footer - Title &amp; Body">
  <p:cSld name="CUSTOM_3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5825" y="4617750"/>
            <a:ext cx="9143875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FBBC05"/>
          </a:solidFill>
          <a:ln>
            <a:noFill/>
          </a:ln>
        </p:spPr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76225" y="1305875"/>
            <a:ext cx="5244900" cy="260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400"/>
              </a:spcBef>
              <a:spcAft>
                <a:spcPts val="14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-12535" y="4677825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FFCC50"/>
          </a:solidFill>
          <a:ln>
            <a:noFill/>
          </a:ln>
        </p:spPr>
      </p:sp>
      <p:pic>
        <p:nvPicPr>
          <p:cNvPr id="41" name="Google Shape;41;p6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Footer - Title &amp; Body">
  <p:cSld name="CUSTOM_3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81075" y="4617750"/>
            <a:ext cx="9088625" cy="548375"/>
          </a:xfrm>
          <a:custGeom>
            <a:avLst/>
            <a:gdLst/>
            <a:ahLst/>
            <a:cxnLst/>
            <a:rect l="l" t="t" r="r" b="b"/>
            <a:pathLst>
              <a:path w="363545" h="21935" extrusionOk="0">
                <a:moveTo>
                  <a:pt x="363545" y="21935"/>
                </a:moveTo>
                <a:lnTo>
                  <a:pt x="363036" y="0"/>
                </a:lnTo>
                <a:lnTo>
                  <a:pt x="0" y="12743"/>
                </a:lnTo>
                <a:lnTo>
                  <a:pt x="869" y="20673"/>
                </a:lnTo>
                <a:close/>
              </a:path>
            </a:pathLst>
          </a:custGeom>
          <a:solidFill>
            <a:srgbClr val="349351"/>
          </a:solidFill>
          <a:ln>
            <a:noFill/>
          </a:ln>
        </p:spPr>
      </p:sp>
      <p:sp>
        <p:nvSpPr>
          <p:cNvPr id="47" name="Google Shape;47;p7"/>
          <p:cNvSpPr/>
          <p:nvPr/>
        </p:nvSpPr>
        <p:spPr>
          <a:xfrm flipH="1">
            <a:off x="-12535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34A853"/>
          </a:solidFill>
          <a:ln>
            <a:noFill/>
          </a:ln>
        </p:spPr>
      </p:sp>
      <p:pic>
        <p:nvPicPr>
          <p:cNvPr id="48" name="Google Shape;48;p7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76225" y="1305875"/>
            <a:ext cx="5244900" cy="260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400"/>
              </a:spcBef>
              <a:spcAft>
                <a:spcPts val="14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Footer - Title &amp; Body">
  <p:cSld name="CUSTOM_3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 flipH="1">
            <a:off x="25825" y="4617750"/>
            <a:ext cx="9143875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 flipH="1">
            <a:off x="-12535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</p:sp>
      <p:pic>
        <p:nvPicPr>
          <p:cNvPr id="55" name="Google Shape;55;p8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176225" y="1305875"/>
            <a:ext cx="5244900" cy="260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4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400"/>
              </a:spcBef>
              <a:spcAft>
                <a:spcPts val="14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d Footer">
  <p:cSld name="TITLE_2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flipH="1">
            <a:off x="-19200" y="4617750"/>
            <a:ext cx="9188900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/>
          <p:nvPr/>
        </p:nvSpPr>
        <p:spPr>
          <a:xfrm flipH="1">
            <a:off x="-21543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EA4335"/>
          </a:solidFill>
          <a:ln>
            <a:noFill/>
          </a:ln>
        </p:spPr>
      </p:sp>
      <p:sp>
        <p:nvSpPr>
          <p:cNvPr id="73" name="Google Shape;73;p10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10" descr="Google_Logo_2015_g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19" y="4841764"/>
            <a:ext cx="555425" cy="17112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d Footer 1">
  <p:cSld name="TITLE_2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 flipH="1">
            <a:off x="-19200" y="4617750"/>
            <a:ext cx="9188900" cy="548378"/>
          </a:xfrm>
          <a:custGeom>
            <a:avLst/>
            <a:gdLst/>
            <a:ahLst/>
            <a:cxnLst/>
            <a:rect l="l" t="t" r="r" b="b"/>
            <a:pathLst>
              <a:path w="367556" h="19840" extrusionOk="0">
                <a:moveTo>
                  <a:pt x="0" y="19840"/>
                </a:moveTo>
                <a:lnTo>
                  <a:pt x="515" y="0"/>
                </a:lnTo>
                <a:lnTo>
                  <a:pt x="367556" y="11270"/>
                </a:lnTo>
                <a:lnTo>
                  <a:pt x="367044" y="1869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67100" y="522375"/>
            <a:ext cx="66141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/>
          <p:nvPr/>
        </p:nvSpPr>
        <p:spPr>
          <a:xfrm flipH="1">
            <a:off x="-21543" y="4686833"/>
            <a:ext cx="4769786" cy="473975"/>
          </a:xfrm>
          <a:custGeom>
            <a:avLst/>
            <a:gdLst/>
            <a:ahLst/>
            <a:cxnLst/>
            <a:rect l="l" t="t" r="r" b="b"/>
            <a:pathLst>
              <a:path w="366343" h="18959" extrusionOk="0">
                <a:moveTo>
                  <a:pt x="0" y="18521"/>
                </a:moveTo>
                <a:lnTo>
                  <a:pt x="366343" y="0"/>
                </a:lnTo>
                <a:lnTo>
                  <a:pt x="366052" y="18959"/>
                </a:lnTo>
                <a:close/>
              </a:path>
            </a:pathLst>
          </a:custGeom>
          <a:solidFill>
            <a:srgbClr val="EA4335"/>
          </a:solidFill>
          <a:ln>
            <a:noFill/>
          </a:ln>
        </p:spPr>
      </p:sp>
      <p:sp>
        <p:nvSpPr>
          <p:cNvPr id="80" name="Google Shape;80;p11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sz="6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00" y="4770675"/>
            <a:ext cx="1172600" cy="3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674775"/>
            <a:ext cx="82221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522175"/>
            <a:ext cx="8222100" cy="2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●"/>
              <a:defRPr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○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■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●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○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■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●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○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accent1"/>
              </a:buClr>
              <a:buSzPts val="1400"/>
              <a:buFont typeface="Roboto"/>
              <a:buChar char="■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</a:defRPr>
            </a:lvl1pPr>
            <a:lvl2pPr lvl="1" algn="r">
              <a:buNone/>
              <a:defRPr sz="1000">
                <a:solidFill>
                  <a:schemeClr val="accent1"/>
                </a:solidFill>
              </a:defRPr>
            </a:lvl2pPr>
            <a:lvl3pPr lvl="2" algn="r">
              <a:buNone/>
              <a:defRPr sz="1000">
                <a:solidFill>
                  <a:schemeClr val="accent1"/>
                </a:solidFill>
              </a:defRPr>
            </a:lvl3pPr>
            <a:lvl4pPr lvl="3" algn="r">
              <a:buNone/>
              <a:defRPr sz="1000">
                <a:solidFill>
                  <a:schemeClr val="accent1"/>
                </a:solidFill>
              </a:defRPr>
            </a:lvl4pPr>
            <a:lvl5pPr lvl="4" algn="r">
              <a:buNone/>
              <a:defRPr sz="1000">
                <a:solidFill>
                  <a:schemeClr val="accent1"/>
                </a:solidFill>
              </a:defRPr>
            </a:lvl5pPr>
            <a:lvl6pPr lvl="5" algn="r">
              <a:buNone/>
              <a:defRPr sz="1000">
                <a:solidFill>
                  <a:schemeClr val="accent1"/>
                </a:solidFill>
              </a:defRPr>
            </a:lvl6pPr>
            <a:lvl7pPr lvl="6" algn="r">
              <a:buNone/>
              <a:defRPr sz="1000">
                <a:solidFill>
                  <a:schemeClr val="accent1"/>
                </a:solidFill>
              </a:defRPr>
            </a:lvl7pPr>
            <a:lvl8pPr lvl="7" algn="r">
              <a:buNone/>
              <a:defRPr sz="1000">
                <a:solidFill>
                  <a:schemeClr val="accent1"/>
                </a:solidFill>
              </a:defRPr>
            </a:lvl8pPr>
            <a:lvl9pPr lvl="8" algn="r">
              <a:buNone/>
              <a:defRPr sz="1000"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95" r:id="rId32"/>
    <p:sldLayoutId id="2147483697" r:id="rId33"/>
    <p:sldLayoutId id="2147483710" r:id="rId34"/>
    <p:sldLayoutId id="2147483711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875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89FA-E85E-2246-973C-FA5BF0DBB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sigarch.org/accelerator-level-parallelism/" TargetMode="External"/><Relationship Id="rId3" Type="http://schemas.openxmlformats.org/officeDocument/2006/relationships/hyperlink" Target="http://www.cs.wisc.edu/~markhil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7.emf"/><Relationship Id="rId9" Type="http://schemas.openxmlformats.org/officeDocument/2006/relationships/hyperlink" Target="https://www.flaticon.com/authors/zlatko-najdenovski" TargetMode="External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sigarch.org/three-other-models-of-computer-system-performance-part-1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jpg"/><Relationship Id="rId6" Type="http://schemas.openxmlformats.org/officeDocument/2006/relationships/hyperlink" Target="http://research.cs.wisc.edu/multifacet/gables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28.jp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6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 idx="4294967295"/>
          </p:nvPr>
        </p:nvSpPr>
        <p:spPr>
          <a:xfrm>
            <a:off x="0" y="421199"/>
            <a:ext cx="9191350" cy="35056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>Accelerator-level Parallelism</a:t>
            </a:r>
            <a:r>
              <a:rPr lang="en-US" sz="3200" b="1" dirty="0" smtClean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3200" b="1" dirty="0" smtClean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b="1" dirty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3200" b="1" dirty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b="1" dirty="0" smtClean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3200" b="1" dirty="0" smtClean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" sz="2800" b="1" dirty="0" smtClean="0"/>
              <a:t>Mark </a:t>
            </a:r>
            <a:r>
              <a:rPr lang="en" sz="2800" b="1" dirty="0"/>
              <a:t>D. Hill, Wisconsin </a:t>
            </a:r>
            <a:r>
              <a:rPr lang="en" sz="2800" dirty="0"/>
              <a:t>&amp; </a:t>
            </a:r>
            <a:r>
              <a:rPr lang="en" sz="2800" dirty="0" smtClean="0"/>
              <a:t>Vijay </a:t>
            </a:r>
            <a:r>
              <a:rPr lang="en" sz="2800" dirty="0"/>
              <a:t>Janapa Reddi, </a:t>
            </a:r>
            <a:r>
              <a:rPr lang="en" sz="2800" dirty="0" smtClean="0"/>
              <a:t>Harvard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sz="1000" b="1" dirty="0" smtClean="0"/>
          </a:p>
          <a:p>
            <a:pPr algn="ctr"/>
            <a:r>
              <a:rPr lang="en-US" sz="3200" dirty="0" smtClean="0"/>
              <a:t>@ IISWC/Orlando</a:t>
            </a:r>
            <a:r>
              <a:rPr lang="en-US" sz="3000" dirty="0" smtClean="0"/>
              <a:t>, November 2019</a:t>
            </a:r>
            <a:endParaRPr sz="3000" dirty="0"/>
          </a:p>
        </p:txBody>
      </p:sp>
      <p:sp>
        <p:nvSpPr>
          <p:cNvPr id="297" name="Google Shape;297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sp>
        <p:nvSpPr>
          <p:cNvPr id="12" name="Google Shape;324;p51"/>
          <p:cNvSpPr txBox="1"/>
          <p:nvPr/>
        </p:nvSpPr>
        <p:spPr>
          <a:xfrm>
            <a:off x="360002" y="4148835"/>
            <a:ext cx="8452338" cy="87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Aspects of this work on Mobile </a:t>
            </a:r>
            <a:r>
              <a:rPr lang="en-US" sz="20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and Gables were developed while the authors were “interns” with Google’s </a:t>
            </a:r>
            <a:r>
              <a:rPr lang="en-US" sz="20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Silicon </a:t>
            </a:r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Group. Thanks!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19" y="1110732"/>
            <a:ext cx="1810265" cy="1134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-466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/>
              <a:t>How did Architecture Exploit Moore’s Law?</a:t>
            </a:r>
            <a:endParaRPr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11700" y="620070"/>
            <a:ext cx="8520600" cy="416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MORE (&amp; faster) transistors </a:t>
            </a:r>
            <a:r>
              <a:rPr lang="en-US" sz="2400" dirty="0" smtClean="0">
                <a:solidFill>
                  <a:srgbClr val="595959"/>
                </a:solidFill>
                <a:sym typeface="Wingdings"/>
              </a:rPr>
              <a:t> </a:t>
            </a:r>
            <a:r>
              <a:rPr lang="en-US" sz="2400" dirty="0" smtClean="0">
                <a:solidFill>
                  <a:srgbClr val="595959"/>
                </a:solidFill>
              </a:rPr>
              <a:t>even faster computers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sz="2000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400" b="1" dirty="0" smtClean="0">
                <a:solidFill>
                  <a:srgbClr val="595959"/>
                </a:solidFill>
              </a:rPr>
              <a:t>Memory</a:t>
            </a:r>
            <a:r>
              <a:rPr lang="en-US" sz="2400" dirty="0" smtClean="0">
                <a:solidFill>
                  <a:srgbClr val="595959"/>
                </a:solidFill>
              </a:rPr>
              <a:t> – transistors in parallel</a:t>
            </a: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V</a:t>
            </a:r>
            <a:r>
              <a:rPr lang="en-US" sz="2400" dirty="0" smtClean="0">
                <a:solidFill>
                  <a:srgbClr val="595959"/>
                </a:solidFill>
              </a:rPr>
              <a:t>ast semiconductor memory (DRAM)</a:t>
            </a: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Cache hierarchy for fast memory illusion</a:t>
            </a: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400" b="1" dirty="0">
                <a:solidFill>
                  <a:srgbClr val="595959"/>
                </a:solidFill>
              </a:rPr>
              <a:t>Processing</a:t>
            </a:r>
            <a:r>
              <a:rPr lang="en-US" sz="2400" dirty="0">
                <a:solidFill>
                  <a:srgbClr val="595959"/>
                </a:solidFill>
              </a:rPr>
              <a:t> – transistors in parallel</a:t>
            </a:r>
          </a:p>
          <a:p>
            <a:pPr marL="114300" indent="0">
              <a:buClr>
                <a:srgbClr val="595959"/>
              </a:buClr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Bit-, Instruction-, Thread-, </a:t>
            </a:r>
            <a:r>
              <a:rPr lang="en-US" sz="2400" dirty="0">
                <a:solidFill>
                  <a:srgbClr val="595959"/>
                </a:solidFill>
              </a:rPr>
              <a:t>&amp; </a:t>
            </a:r>
            <a:r>
              <a:rPr lang="en-US" sz="2400" dirty="0" smtClean="0">
                <a:solidFill>
                  <a:srgbClr val="595959"/>
                </a:solidFill>
              </a:rPr>
              <a:t>Data-level Parallelism</a:t>
            </a:r>
            <a:endParaRPr lang="en-US" sz="24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400" dirty="0">
                <a:solidFill>
                  <a:srgbClr val="595959"/>
                </a:solidFill>
              </a:rPr>
              <a:t>Now </a:t>
            </a:r>
            <a:r>
              <a:rPr lang="en-US" sz="2400" dirty="0" smtClean="0">
                <a:solidFill>
                  <a:srgbClr val="595959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Accelerator-level Parallelism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4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10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498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X-level Parallelism in </a:t>
            </a:r>
            <a:r>
              <a:rPr lang="en" sz="3000" b="1" dirty="0" smtClean="0"/>
              <a:t>Computer Architecture</a:t>
            </a:r>
            <a:endParaRPr sz="3000" b="1" dirty="0">
              <a:solidFill>
                <a:srgbClr val="FF0000"/>
              </a:solidFill>
            </a:endParaRPr>
          </a:p>
        </p:txBody>
      </p:sp>
      <p:sp>
        <p:nvSpPr>
          <p:cNvPr id="333" name="Google Shape;333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34" name="Google Shape;334;p52"/>
          <p:cNvGrpSpPr/>
          <p:nvPr/>
        </p:nvGrpSpPr>
        <p:grpSpPr>
          <a:xfrm>
            <a:off x="345900" y="1169050"/>
            <a:ext cx="1080324" cy="2169669"/>
            <a:chOff x="345900" y="1169050"/>
            <a:chExt cx="1080324" cy="2169669"/>
          </a:xfrm>
        </p:grpSpPr>
        <p:grpSp>
          <p:nvGrpSpPr>
            <p:cNvPr id="335" name="Google Shape;335;p52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336" name="Google Shape;336;p52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</a:t>
                </a:r>
                <a:endParaRPr/>
              </a:p>
            </p:txBody>
          </p:sp>
          <p:sp>
            <p:nvSpPr>
              <p:cNvPr id="337" name="Google Shape;337;p52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$</a:t>
                </a:r>
                <a:endParaRPr/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</a:t>
                </a:r>
                <a:endParaRPr/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bus</a:t>
                </a:r>
                <a:endParaRPr/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i/f</a:t>
                </a:r>
                <a:endParaRPr/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dev</a:t>
                </a:r>
                <a:endParaRPr/>
              </a:p>
            </p:txBody>
          </p:sp>
        </p:grpSp>
        <p:sp>
          <p:nvSpPr>
            <p:cNvPr id="342" name="Google Shape;342;p52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2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2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52"/>
          <p:cNvSpPr txBox="1"/>
          <p:nvPr/>
        </p:nvSpPr>
        <p:spPr>
          <a:xfrm>
            <a:off x="345900" y="3507775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1 CPU</a:t>
            </a:r>
            <a:endParaRPr sz="1800" b="1" dirty="0"/>
          </a:p>
        </p:txBody>
      </p:sp>
      <p:sp>
        <p:nvSpPr>
          <p:cNvPr id="16" name="Google Shape;346;p52"/>
          <p:cNvSpPr txBox="1"/>
          <p:nvPr/>
        </p:nvSpPr>
        <p:spPr>
          <a:xfrm>
            <a:off x="343425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BLP+ILP</a:t>
            </a:r>
          </a:p>
        </p:txBody>
      </p:sp>
      <p:sp>
        <p:nvSpPr>
          <p:cNvPr id="17" name="Google Shape;346;p52"/>
          <p:cNvSpPr txBox="1"/>
          <p:nvPr/>
        </p:nvSpPr>
        <p:spPr>
          <a:xfrm>
            <a:off x="167099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Bit/</a:t>
            </a:r>
            <a:r>
              <a:rPr lang="en-US" sz="1800" dirty="0" err="1" smtClean="0"/>
              <a:t>Instrn</a:t>
            </a:r>
            <a:r>
              <a:rPr lang="en-US" sz="1800" dirty="0" smtClean="0"/>
              <a:t>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55453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-466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/>
              <a:t>Bit-level Parallelism (BLP)</a:t>
            </a:r>
            <a:endParaRPr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11700" y="620070"/>
            <a:ext cx="8520600" cy="416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Early computers:  few switches (transistors)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 </a:t>
            </a:r>
            <a:r>
              <a:rPr lang="en-US" sz="2000" dirty="0" smtClean="0">
                <a:solidFill>
                  <a:srgbClr val="595959"/>
                </a:solidFill>
              </a:rPr>
              <a:t>compute a result in many steps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E.g., 1 multiplication partial product per cycle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sz="1600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Bit-level parallelism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More transistors </a:t>
            </a: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</a:t>
            </a:r>
            <a:r>
              <a:rPr lang="en-US" sz="2000" dirty="0" smtClean="0">
                <a:solidFill>
                  <a:srgbClr val="595959"/>
                </a:solidFill>
              </a:rPr>
              <a:t> compute more in parallel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E.g., Wallace Tree multiplier (right)</a:t>
            </a:r>
          </a:p>
          <a:p>
            <a:pPr>
              <a:buClr>
                <a:srgbClr val="595959"/>
              </a:buClr>
              <a:buFontTx/>
              <a:buChar char="•"/>
            </a:pPr>
            <a:endParaRPr lang="en-US" sz="16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Larger words help: 8b</a:t>
            </a: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16b32b64b</a:t>
            </a:r>
            <a:endParaRPr lang="en-US" sz="2000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sz="1600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Important: Easy for software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sz="16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NEW: Smaller word size, e.g. machine learning inference accelerators</a:t>
            </a:r>
          </a:p>
        </p:txBody>
      </p:sp>
      <p:sp>
        <p:nvSpPr>
          <p:cNvPr id="4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12</a:t>
            </a:fld>
            <a:endParaRPr lang="is-IS" dirty="0"/>
          </a:p>
        </p:txBody>
      </p:sp>
      <p:pic>
        <p:nvPicPr>
          <p:cNvPr id="2" name="Picture 1" descr="Typical-Wallace-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81" y="1060466"/>
            <a:ext cx="3159299" cy="25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4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-466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/>
              <a:t>Instruction-level Parallelism (ILP)</a:t>
            </a:r>
            <a:endParaRPr sz="2800" b="1" dirty="0"/>
          </a:p>
        </p:txBody>
      </p:sp>
      <p:sp>
        <p:nvSpPr>
          <p:cNvPr id="4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13</a:t>
            </a:fld>
            <a:endParaRPr lang="is-IS" dirty="0"/>
          </a:p>
        </p:txBody>
      </p:sp>
      <p:sp>
        <p:nvSpPr>
          <p:cNvPr id="5" name="Shape 113"/>
          <p:cNvSpPr txBox="1"/>
          <p:nvPr/>
        </p:nvSpPr>
        <p:spPr>
          <a:xfrm>
            <a:off x="345120" y="624128"/>
            <a:ext cx="5997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595959"/>
                </a:solidFill>
              </a:rPr>
              <a:t>Processors logically do instructions sequentially (time</a:t>
            </a:r>
            <a:r>
              <a:rPr lang="en-US" sz="1800" dirty="0" smtClean="0">
                <a:solidFill>
                  <a:srgbClr val="595959"/>
                </a:solidFill>
                <a:sym typeface="Wingdings"/>
              </a:rPr>
              <a:t>)</a:t>
            </a: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7" name="Shape 114"/>
          <p:cNvSpPr txBox="1"/>
          <p:nvPr/>
        </p:nvSpPr>
        <p:spPr>
          <a:xfrm>
            <a:off x="467045" y="991578"/>
            <a:ext cx="8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/>
              <a:t> </a:t>
            </a:r>
            <a:endParaRPr/>
          </a:p>
        </p:txBody>
      </p:sp>
      <p:sp>
        <p:nvSpPr>
          <p:cNvPr id="8" name="Shape 115"/>
          <p:cNvSpPr/>
          <p:nvPr/>
        </p:nvSpPr>
        <p:spPr>
          <a:xfrm>
            <a:off x="1480495" y="10906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116"/>
          <p:cNvSpPr/>
          <p:nvPr/>
        </p:nvSpPr>
        <p:spPr>
          <a:xfrm>
            <a:off x="1937695" y="10906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17"/>
          <p:cNvSpPr/>
          <p:nvPr/>
        </p:nvSpPr>
        <p:spPr>
          <a:xfrm>
            <a:off x="2387270" y="10906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8"/>
          <p:cNvSpPr/>
          <p:nvPr/>
        </p:nvSpPr>
        <p:spPr>
          <a:xfrm>
            <a:off x="2836845" y="10906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19"/>
          <p:cNvSpPr/>
          <p:nvPr/>
        </p:nvSpPr>
        <p:spPr>
          <a:xfrm>
            <a:off x="3286420" y="10906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20"/>
          <p:cNvSpPr txBox="1"/>
          <p:nvPr/>
        </p:nvSpPr>
        <p:spPr>
          <a:xfrm>
            <a:off x="4673270" y="2706078"/>
            <a:ext cx="429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Predict direction: target or fall thru</a:t>
            </a:r>
            <a:endParaRPr b="1" dirty="0"/>
          </a:p>
        </p:txBody>
      </p:sp>
      <p:sp>
        <p:nvSpPr>
          <p:cNvPr id="14" name="Shape 121"/>
          <p:cNvSpPr/>
          <p:nvPr/>
        </p:nvSpPr>
        <p:spPr>
          <a:xfrm>
            <a:off x="3766495" y="13954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22"/>
          <p:cNvSpPr/>
          <p:nvPr/>
        </p:nvSpPr>
        <p:spPr>
          <a:xfrm>
            <a:off x="4223695" y="13954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23"/>
          <p:cNvSpPr/>
          <p:nvPr/>
        </p:nvSpPr>
        <p:spPr>
          <a:xfrm>
            <a:off x="4673270" y="13954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24"/>
          <p:cNvSpPr/>
          <p:nvPr/>
        </p:nvSpPr>
        <p:spPr>
          <a:xfrm>
            <a:off x="5122845" y="13954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25"/>
          <p:cNvSpPr/>
          <p:nvPr/>
        </p:nvSpPr>
        <p:spPr>
          <a:xfrm>
            <a:off x="5572420" y="1395403"/>
            <a:ext cx="373500" cy="183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26"/>
          <p:cNvSpPr txBox="1"/>
          <p:nvPr/>
        </p:nvSpPr>
        <p:spPr>
          <a:xfrm>
            <a:off x="345119" y="1767128"/>
            <a:ext cx="7385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595959"/>
                </a:solidFill>
              </a:rPr>
              <a:t>Actually do instructions in parallel </a:t>
            </a:r>
            <a:r>
              <a:rPr lang="en-US" sz="1800" dirty="0" smtClean="0">
                <a:solidFill>
                  <a:srgbClr val="595959"/>
                </a:solidFill>
                <a:sym typeface="Wingdings"/>
              </a:rPr>
              <a:t> ILP</a:t>
            </a:r>
            <a:endParaRPr sz="1800" dirty="0">
              <a:solidFill>
                <a:srgbClr val="595959"/>
              </a:solidFill>
            </a:endParaRPr>
          </a:p>
        </p:txBody>
      </p:sp>
      <p:grpSp>
        <p:nvGrpSpPr>
          <p:cNvPr id="20" name="Shape 127"/>
          <p:cNvGrpSpPr/>
          <p:nvPr/>
        </p:nvGrpSpPr>
        <p:grpSpPr>
          <a:xfrm>
            <a:off x="467045" y="2134578"/>
            <a:ext cx="3192875" cy="381000"/>
            <a:chOff x="541025" y="2743225"/>
            <a:chExt cx="3192875" cy="381000"/>
          </a:xfrm>
        </p:grpSpPr>
        <p:sp>
          <p:nvSpPr>
            <p:cNvPr id="21" name="Shape 128"/>
            <p:cNvSpPr txBox="1"/>
            <p:nvPr/>
          </p:nvSpPr>
          <p:spPr>
            <a:xfrm>
              <a:off x="541025" y="2743225"/>
              <a:ext cx="81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add</a:t>
              </a:r>
              <a:r>
                <a:rPr lang="en"/>
                <a:t> </a:t>
              </a:r>
              <a:endParaRPr/>
            </a:p>
          </p:txBody>
        </p:sp>
        <p:grpSp>
          <p:nvGrpSpPr>
            <p:cNvPr id="22" name="Shape 129"/>
            <p:cNvGrpSpPr/>
            <p:nvPr/>
          </p:nvGrpSpPr>
          <p:grpSpPr>
            <a:xfrm>
              <a:off x="1554475" y="2842250"/>
              <a:ext cx="2179425" cy="183000"/>
              <a:chOff x="1554475" y="2842250"/>
              <a:chExt cx="2179425" cy="183000"/>
            </a:xfrm>
          </p:grpSpPr>
          <p:sp>
            <p:nvSpPr>
              <p:cNvPr id="23" name="Shape 130"/>
              <p:cNvSpPr/>
              <p:nvPr/>
            </p:nvSpPr>
            <p:spPr>
              <a:xfrm>
                <a:off x="1554475" y="28422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Shape 131"/>
              <p:cNvSpPr/>
              <p:nvPr/>
            </p:nvSpPr>
            <p:spPr>
              <a:xfrm>
                <a:off x="2011675" y="28422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132"/>
              <p:cNvSpPr/>
              <p:nvPr/>
            </p:nvSpPr>
            <p:spPr>
              <a:xfrm>
                <a:off x="2461250" y="28422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133"/>
              <p:cNvSpPr/>
              <p:nvPr/>
            </p:nvSpPr>
            <p:spPr>
              <a:xfrm>
                <a:off x="2910825" y="28422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134"/>
              <p:cNvSpPr/>
              <p:nvPr/>
            </p:nvSpPr>
            <p:spPr>
              <a:xfrm>
                <a:off x="3360400" y="28422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Shape 135"/>
          <p:cNvGrpSpPr/>
          <p:nvPr/>
        </p:nvGrpSpPr>
        <p:grpSpPr>
          <a:xfrm>
            <a:off x="467045" y="2439378"/>
            <a:ext cx="3650075" cy="381000"/>
            <a:chOff x="541025" y="3048025"/>
            <a:chExt cx="3650075" cy="381000"/>
          </a:xfrm>
        </p:grpSpPr>
        <p:sp>
          <p:nvSpPr>
            <p:cNvPr id="29" name="Shape 136"/>
            <p:cNvSpPr txBox="1"/>
            <p:nvPr/>
          </p:nvSpPr>
          <p:spPr>
            <a:xfrm>
              <a:off x="541025" y="3048025"/>
              <a:ext cx="81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load</a:t>
              </a:r>
              <a:r>
                <a:rPr lang="en"/>
                <a:t> </a:t>
              </a:r>
              <a:endParaRPr/>
            </a:p>
          </p:txBody>
        </p:sp>
        <p:grpSp>
          <p:nvGrpSpPr>
            <p:cNvPr id="30" name="Shape 137"/>
            <p:cNvGrpSpPr/>
            <p:nvPr/>
          </p:nvGrpSpPr>
          <p:grpSpPr>
            <a:xfrm>
              <a:off x="2011675" y="3147050"/>
              <a:ext cx="2179425" cy="183000"/>
              <a:chOff x="2011675" y="3147050"/>
              <a:chExt cx="2179425" cy="183000"/>
            </a:xfrm>
          </p:grpSpPr>
          <p:sp>
            <p:nvSpPr>
              <p:cNvPr id="31" name="Shape 138"/>
              <p:cNvSpPr/>
              <p:nvPr/>
            </p:nvSpPr>
            <p:spPr>
              <a:xfrm>
                <a:off x="2011675" y="31470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Shape 139"/>
              <p:cNvSpPr/>
              <p:nvPr/>
            </p:nvSpPr>
            <p:spPr>
              <a:xfrm>
                <a:off x="2468875" y="31470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Shape 140"/>
              <p:cNvSpPr/>
              <p:nvPr/>
            </p:nvSpPr>
            <p:spPr>
              <a:xfrm>
                <a:off x="2918450" y="31470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141"/>
              <p:cNvSpPr/>
              <p:nvPr/>
            </p:nvSpPr>
            <p:spPr>
              <a:xfrm>
                <a:off x="3368025" y="31470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142"/>
              <p:cNvSpPr/>
              <p:nvPr/>
            </p:nvSpPr>
            <p:spPr>
              <a:xfrm>
                <a:off x="3817600" y="31470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Shape 143"/>
          <p:cNvGrpSpPr/>
          <p:nvPr/>
        </p:nvGrpSpPr>
        <p:grpSpPr>
          <a:xfrm>
            <a:off x="467045" y="2744178"/>
            <a:ext cx="4107275" cy="381000"/>
            <a:chOff x="541025" y="3352825"/>
            <a:chExt cx="4107275" cy="381000"/>
          </a:xfrm>
        </p:grpSpPr>
        <p:sp>
          <p:nvSpPr>
            <p:cNvPr id="37" name="Shape 144"/>
            <p:cNvSpPr txBox="1"/>
            <p:nvPr/>
          </p:nvSpPr>
          <p:spPr>
            <a:xfrm>
              <a:off x="541025" y="3352825"/>
              <a:ext cx="876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branch</a:t>
              </a:r>
              <a:r>
                <a:rPr lang="en"/>
                <a:t> </a:t>
              </a:r>
              <a:endParaRPr/>
            </a:p>
          </p:txBody>
        </p:sp>
        <p:grpSp>
          <p:nvGrpSpPr>
            <p:cNvPr id="38" name="Shape 145"/>
            <p:cNvGrpSpPr/>
            <p:nvPr/>
          </p:nvGrpSpPr>
          <p:grpSpPr>
            <a:xfrm>
              <a:off x="2468875" y="3451850"/>
              <a:ext cx="2179425" cy="183000"/>
              <a:chOff x="2468875" y="3451850"/>
              <a:chExt cx="2179425" cy="183000"/>
            </a:xfrm>
          </p:grpSpPr>
          <p:sp>
            <p:nvSpPr>
              <p:cNvPr id="39" name="Shape 146"/>
              <p:cNvSpPr/>
              <p:nvPr/>
            </p:nvSpPr>
            <p:spPr>
              <a:xfrm>
                <a:off x="2468875" y="34518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Shape 147"/>
              <p:cNvSpPr/>
              <p:nvPr/>
            </p:nvSpPr>
            <p:spPr>
              <a:xfrm>
                <a:off x="2926075" y="34518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Shape 148"/>
              <p:cNvSpPr/>
              <p:nvPr/>
            </p:nvSpPr>
            <p:spPr>
              <a:xfrm>
                <a:off x="3375650" y="34518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Shape 149"/>
              <p:cNvSpPr/>
              <p:nvPr/>
            </p:nvSpPr>
            <p:spPr>
              <a:xfrm>
                <a:off x="3825225" y="34518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Shape 150"/>
              <p:cNvSpPr/>
              <p:nvPr/>
            </p:nvSpPr>
            <p:spPr>
              <a:xfrm>
                <a:off x="4274800" y="3451850"/>
                <a:ext cx="373500" cy="183000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" name="Shape 151"/>
          <p:cNvGrpSpPr/>
          <p:nvPr/>
        </p:nvGrpSpPr>
        <p:grpSpPr>
          <a:xfrm>
            <a:off x="467045" y="3048978"/>
            <a:ext cx="7802825" cy="381000"/>
            <a:chOff x="541025" y="3657625"/>
            <a:chExt cx="7802825" cy="381000"/>
          </a:xfrm>
        </p:grpSpPr>
        <p:sp>
          <p:nvSpPr>
            <p:cNvPr id="45" name="Shape 152"/>
            <p:cNvSpPr txBox="1"/>
            <p:nvPr/>
          </p:nvSpPr>
          <p:spPr>
            <a:xfrm>
              <a:off x="541025" y="3657625"/>
              <a:ext cx="81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and</a:t>
              </a:r>
              <a:endParaRPr/>
            </a:p>
          </p:txBody>
        </p:sp>
        <p:sp>
          <p:nvSpPr>
            <p:cNvPr id="46" name="Shape 153"/>
            <p:cNvSpPr/>
            <p:nvPr/>
          </p:nvSpPr>
          <p:spPr>
            <a:xfrm>
              <a:off x="2926075" y="37566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154"/>
            <p:cNvSpPr/>
            <p:nvPr/>
          </p:nvSpPr>
          <p:spPr>
            <a:xfrm>
              <a:off x="3383275" y="37566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155"/>
            <p:cNvSpPr/>
            <p:nvPr/>
          </p:nvSpPr>
          <p:spPr>
            <a:xfrm>
              <a:off x="3832850" y="37566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156"/>
            <p:cNvSpPr/>
            <p:nvPr/>
          </p:nvSpPr>
          <p:spPr>
            <a:xfrm>
              <a:off x="4282425" y="37566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157"/>
            <p:cNvSpPr/>
            <p:nvPr/>
          </p:nvSpPr>
          <p:spPr>
            <a:xfrm>
              <a:off x="4732000" y="37566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158"/>
            <p:cNvSpPr txBox="1"/>
            <p:nvPr/>
          </p:nvSpPr>
          <p:spPr>
            <a:xfrm>
              <a:off x="5844550" y="3657625"/>
              <a:ext cx="2499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Speculate!</a:t>
              </a:r>
              <a:endParaRPr/>
            </a:p>
          </p:txBody>
        </p:sp>
      </p:grpSp>
      <p:grpSp>
        <p:nvGrpSpPr>
          <p:cNvPr id="52" name="Shape 159"/>
          <p:cNvGrpSpPr/>
          <p:nvPr/>
        </p:nvGrpSpPr>
        <p:grpSpPr>
          <a:xfrm>
            <a:off x="467045" y="3353778"/>
            <a:ext cx="7802825" cy="381000"/>
            <a:chOff x="541025" y="3962425"/>
            <a:chExt cx="7802825" cy="381000"/>
          </a:xfrm>
        </p:grpSpPr>
        <p:sp>
          <p:nvSpPr>
            <p:cNvPr id="53" name="Shape 160"/>
            <p:cNvSpPr txBox="1"/>
            <p:nvPr/>
          </p:nvSpPr>
          <p:spPr>
            <a:xfrm>
              <a:off x="541025" y="3962425"/>
              <a:ext cx="81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store</a:t>
              </a:r>
              <a:endParaRPr/>
            </a:p>
          </p:txBody>
        </p:sp>
        <p:sp>
          <p:nvSpPr>
            <p:cNvPr id="54" name="Shape 161"/>
            <p:cNvSpPr/>
            <p:nvPr/>
          </p:nvSpPr>
          <p:spPr>
            <a:xfrm>
              <a:off x="3360400" y="40614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162"/>
            <p:cNvSpPr/>
            <p:nvPr/>
          </p:nvSpPr>
          <p:spPr>
            <a:xfrm>
              <a:off x="3840475" y="40614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163"/>
            <p:cNvSpPr/>
            <p:nvPr/>
          </p:nvSpPr>
          <p:spPr>
            <a:xfrm>
              <a:off x="4290050" y="40614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164"/>
            <p:cNvSpPr/>
            <p:nvPr/>
          </p:nvSpPr>
          <p:spPr>
            <a:xfrm>
              <a:off x="4739625" y="40614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165"/>
            <p:cNvSpPr/>
            <p:nvPr/>
          </p:nvSpPr>
          <p:spPr>
            <a:xfrm>
              <a:off x="5189200" y="4061450"/>
              <a:ext cx="373500" cy="1830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166"/>
            <p:cNvSpPr txBox="1"/>
            <p:nvPr/>
          </p:nvSpPr>
          <p:spPr>
            <a:xfrm>
              <a:off x="5844550" y="3962425"/>
              <a:ext cx="2499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Courier New"/>
                  <a:ea typeface="Courier New"/>
                  <a:cs typeface="Courier New"/>
                  <a:sym typeface="Courier New"/>
                </a:rPr>
                <a:t>Speculate more!</a:t>
              </a:r>
              <a:endParaRPr/>
            </a:p>
          </p:txBody>
        </p:sp>
      </p:grpSp>
      <p:sp>
        <p:nvSpPr>
          <p:cNvPr id="60" name="Shape 167"/>
          <p:cNvSpPr txBox="1"/>
          <p:nvPr/>
        </p:nvSpPr>
        <p:spPr>
          <a:xfrm>
            <a:off x="467045" y="1296378"/>
            <a:ext cx="8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"/>
              <a:t> </a:t>
            </a:r>
            <a:endParaRPr/>
          </a:p>
        </p:txBody>
      </p:sp>
      <p:sp>
        <p:nvSpPr>
          <p:cNvPr id="62" name="Shape 126"/>
          <p:cNvSpPr txBox="1"/>
          <p:nvPr/>
        </p:nvSpPr>
        <p:spPr>
          <a:xfrm>
            <a:off x="475293" y="3966446"/>
            <a:ext cx="744036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smtClean="0">
                <a:solidFill>
                  <a:schemeClr val="accent1"/>
                </a:solidFill>
              </a:rPr>
              <a:t>E.g</a:t>
            </a:r>
            <a:r>
              <a:rPr lang="en-US" sz="1800" dirty="0">
                <a:solidFill>
                  <a:schemeClr val="accent1"/>
                </a:solidFill>
              </a:rPr>
              <a:t>., Intel </a:t>
            </a:r>
            <a:r>
              <a:rPr lang="en-US" sz="1800" dirty="0" err="1">
                <a:solidFill>
                  <a:schemeClr val="accent1"/>
                </a:solidFill>
              </a:rPr>
              <a:t>Skylake</a:t>
            </a:r>
            <a:r>
              <a:rPr lang="en-US" sz="1800" dirty="0">
                <a:solidFill>
                  <a:schemeClr val="accent1"/>
                </a:solidFill>
              </a:rPr>
              <a:t> has 224-entry reorder buffer w/ 14-19-stage </a:t>
            </a:r>
            <a:r>
              <a:rPr lang="en-US" sz="1800" dirty="0" smtClean="0">
                <a:solidFill>
                  <a:schemeClr val="accent1"/>
                </a:solidFill>
              </a:rPr>
              <a:t>pipeline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3" name="Shape 126"/>
          <p:cNvSpPr txBox="1"/>
          <p:nvPr/>
        </p:nvSpPr>
        <p:spPr>
          <a:xfrm>
            <a:off x="345120" y="4414790"/>
            <a:ext cx="756264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Clr>
                <a:srgbClr val="595959"/>
              </a:buCl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Important</a:t>
            </a:r>
            <a:r>
              <a:rPr lang="en-US" sz="1800" b="1" dirty="0">
                <a:solidFill>
                  <a:srgbClr val="FF0000"/>
                </a:solidFill>
              </a:rPr>
              <a:t>: Easy for software</a:t>
            </a:r>
          </a:p>
        </p:txBody>
      </p:sp>
      <p:pic>
        <p:nvPicPr>
          <p:cNvPr id="65" name="Picture 6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38" y="0"/>
            <a:ext cx="2695901" cy="2148128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107728" y="2162379"/>
            <a:ext cx="1877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Roboto"/>
              </a:rPr>
              <a:t>IBM Stretch [1961]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447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3000" b="1" dirty="0"/>
              <a:t>X-level Parallelism in </a:t>
            </a:r>
            <a:r>
              <a:rPr lang="en" sz="3000" b="1" dirty="0"/>
              <a:t>Computer Architecture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52" name="Google Shape;352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53" name="Google Shape;353;p53"/>
          <p:cNvGrpSpPr/>
          <p:nvPr/>
        </p:nvGrpSpPr>
        <p:grpSpPr>
          <a:xfrm>
            <a:off x="345900" y="1169050"/>
            <a:ext cx="1080324" cy="2169669"/>
            <a:chOff x="345900" y="1169050"/>
            <a:chExt cx="1080324" cy="2169669"/>
          </a:xfrm>
        </p:grpSpPr>
        <p:grpSp>
          <p:nvGrpSpPr>
            <p:cNvPr id="354" name="Google Shape;354;p53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355" name="Google Shape;355;p53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</a:t>
                </a:r>
                <a:endParaRPr/>
              </a:p>
            </p:txBody>
          </p:sp>
          <p:sp>
            <p:nvSpPr>
              <p:cNvPr id="356" name="Google Shape;356;p53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$</a:t>
                </a:r>
                <a:endParaRPr/>
              </a:p>
            </p:txBody>
          </p:sp>
          <p:sp>
            <p:nvSpPr>
              <p:cNvPr id="357" name="Google Shape;357;p53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</a:t>
                </a:r>
                <a:endParaRPr/>
              </a:p>
            </p:txBody>
          </p:sp>
          <p:sp>
            <p:nvSpPr>
              <p:cNvPr id="358" name="Google Shape;358;p53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bus</a:t>
                </a:r>
                <a:endParaRPr/>
              </a:p>
            </p:txBody>
          </p:sp>
          <p:sp>
            <p:nvSpPr>
              <p:cNvPr id="359" name="Google Shape;359;p53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i/f</a:t>
                </a:r>
                <a:endParaRPr/>
              </a:p>
            </p:txBody>
          </p:sp>
          <p:sp>
            <p:nvSpPr>
              <p:cNvPr id="360" name="Google Shape;360;p53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dev</a:t>
                </a:r>
                <a:endParaRPr/>
              </a:p>
            </p:txBody>
          </p:sp>
        </p:grpSp>
        <p:sp>
          <p:nvSpPr>
            <p:cNvPr id="361" name="Google Shape;361;p53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3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3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53"/>
          <p:cNvGrpSpPr/>
          <p:nvPr/>
        </p:nvGrpSpPr>
        <p:grpSpPr>
          <a:xfrm>
            <a:off x="2401285" y="1550093"/>
            <a:ext cx="625075" cy="1400955"/>
            <a:chOff x="345900" y="1169050"/>
            <a:chExt cx="1080324" cy="2169669"/>
          </a:xfrm>
        </p:grpSpPr>
        <p:grpSp>
          <p:nvGrpSpPr>
            <p:cNvPr id="365" name="Google Shape;365;p53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366" name="Google Shape;366;p53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3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3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3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3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3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" name="Google Shape;372;p53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3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3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53"/>
          <p:cNvGrpSpPr/>
          <p:nvPr/>
        </p:nvGrpSpPr>
        <p:grpSpPr>
          <a:xfrm>
            <a:off x="1791685" y="1550093"/>
            <a:ext cx="625075" cy="1400955"/>
            <a:chOff x="345900" y="1169050"/>
            <a:chExt cx="1080324" cy="2169669"/>
          </a:xfrm>
        </p:grpSpPr>
        <p:grpSp>
          <p:nvGrpSpPr>
            <p:cNvPr id="376" name="Google Shape;376;p53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377" name="Google Shape;377;p53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3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3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3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3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3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" name="Google Shape;383;p53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3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3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53"/>
          <p:cNvGrpSpPr/>
          <p:nvPr/>
        </p:nvGrpSpPr>
        <p:grpSpPr>
          <a:xfrm>
            <a:off x="3620485" y="1550093"/>
            <a:ext cx="625075" cy="1400955"/>
            <a:chOff x="345900" y="1169050"/>
            <a:chExt cx="1080324" cy="2169669"/>
          </a:xfrm>
        </p:grpSpPr>
        <p:grpSp>
          <p:nvGrpSpPr>
            <p:cNvPr id="387" name="Google Shape;387;p53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388" name="Google Shape;388;p53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3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3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3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53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3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53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3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3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53"/>
          <p:cNvGrpSpPr/>
          <p:nvPr/>
        </p:nvGrpSpPr>
        <p:grpSpPr>
          <a:xfrm>
            <a:off x="3010885" y="1550093"/>
            <a:ext cx="625075" cy="1400955"/>
            <a:chOff x="345900" y="1169050"/>
            <a:chExt cx="1080324" cy="2169669"/>
          </a:xfrm>
        </p:grpSpPr>
        <p:grpSp>
          <p:nvGrpSpPr>
            <p:cNvPr id="398" name="Google Shape;398;p53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399" name="Google Shape;399;p53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3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3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3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53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3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" name="Google Shape;405;p53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3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3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53"/>
          <p:cNvSpPr/>
          <p:nvPr/>
        </p:nvSpPr>
        <p:spPr>
          <a:xfrm rot="5400000">
            <a:off x="3013375" y="990900"/>
            <a:ext cx="146700" cy="2345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 txBox="1"/>
          <p:nvPr/>
        </p:nvSpPr>
        <p:spPr>
          <a:xfrm>
            <a:off x="345900" y="3507775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 CPU</a:t>
            </a:r>
            <a:endParaRPr sz="1800" b="1"/>
          </a:p>
        </p:txBody>
      </p:sp>
      <p:sp>
        <p:nvSpPr>
          <p:cNvPr id="410" name="Google Shape;410;p53"/>
          <p:cNvSpPr txBox="1"/>
          <p:nvPr/>
        </p:nvSpPr>
        <p:spPr>
          <a:xfrm>
            <a:off x="1914025" y="3507775"/>
            <a:ext cx="2178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Multiprocessor</a:t>
            </a:r>
            <a:endParaRPr sz="1800" b="1"/>
          </a:p>
        </p:txBody>
      </p:sp>
      <p:sp>
        <p:nvSpPr>
          <p:cNvPr id="62" name="Google Shape;346;p52"/>
          <p:cNvSpPr txBox="1"/>
          <p:nvPr/>
        </p:nvSpPr>
        <p:spPr>
          <a:xfrm>
            <a:off x="343425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/>
              <a:t>BLP+ILP</a:t>
            </a:r>
            <a:endParaRPr lang="en-US" sz="1800" dirty="0"/>
          </a:p>
        </p:txBody>
      </p:sp>
      <p:sp>
        <p:nvSpPr>
          <p:cNvPr id="64" name="Google Shape;346;p52"/>
          <p:cNvSpPr txBox="1"/>
          <p:nvPr/>
        </p:nvSpPr>
        <p:spPr>
          <a:xfrm>
            <a:off x="2230425" y="393648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TLP</a:t>
            </a:r>
          </a:p>
        </p:txBody>
      </p:sp>
      <p:sp>
        <p:nvSpPr>
          <p:cNvPr id="65" name="Google Shape;346;p52"/>
          <p:cNvSpPr txBox="1"/>
          <p:nvPr/>
        </p:nvSpPr>
        <p:spPr>
          <a:xfrm>
            <a:off x="2054099" y="438834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Thread-Level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  <p:sp>
        <p:nvSpPr>
          <p:cNvPr id="66" name="Google Shape;346;p52"/>
          <p:cNvSpPr txBox="1"/>
          <p:nvPr/>
        </p:nvSpPr>
        <p:spPr>
          <a:xfrm>
            <a:off x="167099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Bit/</a:t>
            </a:r>
            <a:r>
              <a:rPr lang="en-US" sz="1800" dirty="0" err="1"/>
              <a:t>Instrn</a:t>
            </a:r>
            <a:r>
              <a:rPr lang="en-US" sz="1800" dirty="0"/>
              <a:t>-Level</a:t>
            </a:r>
            <a:br>
              <a:rPr lang="en-US" sz="1800" dirty="0"/>
            </a:br>
            <a:r>
              <a:rPr lang="en-US" sz="1800" dirty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128331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-466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/>
              <a:t>Thread-level Parallelism (TLP)</a:t>
            </a:r>
            <a:endParaRPr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11700" y="620070"/>
            <a:ext cx="8520600" cy="416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Thread-level Parallelism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HW: </a:t>
            </a:r>
            <a:r>
              <a:rPr lang="en-US" sz="2000" dirty="0">
                <a:solidFill>
                  <a:srgbClr val="595959"/>
                </a:solidFill>
              </a:rPr>
              <a:t>M</a:t>
            </a:r>
            <a:r>
              <a:rPr lang="en-US" sz="2000" dirty="0" smtClean="0">
                <a:solidFill>
                  <a:srgbClr val="595959"/>
                </a:solidFill>
              </a:rPr>
              <a:t>ultiple sequential processor cores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SW: Each runs asynchronous thread</a:t>
            </a:r>
          </a:p>
          <a:p>
            <a:pPr>
              <a:buClr>
                <a:srgbClr val="595959"/>
              </a:buClr>
              <a:buFontTx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SW must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partition work, synchronize,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&amp; manage communication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E.g. </a:t>
            </a:r>
            <a:r>
              <a:rPr lang="en-US" sz="2000" dirty="0" err="1" smtClean="0">
                <a:solidFill>
                  <a:srgbClr val="595959"/>
                </a:solidFill>
              </a:rPr>
              <a:t>pThreads</a:t>
            </a:r>
            <a:r>
              <a:rPr lang="en-US" sz="2000" dirty="0" smtClean="0">
                <a:solidFill>
                  <a:srgbClr val="595959"/>
                </a:solidFill>
              </a:rPr>
              <a:t>, </a:t>
            </a:r>
            <a:r>
              <a:rPr lang="en-US" sz="2000" dirty="0" err="1" smtClean="0">
                <a:solidFill>
                  <a:srgbClr val="595959"/>
                </a:solidFill>
              </a:rPr>
              <a:t>OpenMP</a:t>
            </a:r>
            <a:r>
              <a:rPr lang="en-US" sz="2000" dirty="0" smtClean="0">
                <a:solidFill>
                  <a:srgbClr val="595959"/>
                </a:solidFill>
              </a:rPr>
              <a:t>, MPI</a:t>
            </a:r>
          </a:p>
          <a:p>
            <a:pPr>
              <a:buClr>
                <a:srgbClr val="595959"/>
              </a:buClr>
              <a:buFontTx/>
              <a:buChar char="•"/>
            </a:pPr>
            <a:endParaRPr lang="en-US" sz="12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On-chip TLP called “multicore” </a:t>
            </a:r>
            <a:r>
              <a:rPr lang="mr-IN" sz="2000" dirty="0" smtClean="0">
                <a:solidFill>
                  <a:srgbClr val="595959"/>
                </a:solidFill>
              </a:rPr>
              <a:t>–</a:t>
            </a:r>
            <a:r>
              <a:rPr lang="en-US" sz="2000" dirty="0" smtClean="0">
                <a:solidFill>
                  <a:srgbClr val="595959"/>
                </a:solidFill>
              </a:rPr>
              <a:t> forced choice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sz="12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Less easy for software but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More TLP in cloud than desktop </a:t>
            </a: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 cloud!!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Bifurcation: experts program TLP; others use it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dirty="0" smtClean="0">
                <a:solidFill>
                  <a:srgbClr val="595959"/>
                </a:solidFill>
              </a:rPr>
              <a:t>Desk hard + server (cloud) EZ </a:t>
            </a:r>
            <a:r>
              <a:rPr lang="en-US" dirty="0" smtClean="0">
                <a:solidFill>
                  <a:srgbClr val="595959"/>
                </a:solidFill>
                <a:sym typeface="Wingdings" panose="05000000000000000000" pitchFamily="2" charset="2"/>
              </a:rPr>
              <a:t> factor in comp to cloud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dirty="0">
              <a:solidFill>
                <a:srgbClr val="595959"/>
              </a:solidFill>
              <a:sym typeface="Wingdings" panose="05000000000000000000" pitchFamily="2" charset="2"/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dirty="0" smtClean="0">
                <a:solidFill>
                  <a:srgbClr val="595959"/>
                </a:solidFill>
                <a:sym typeface="Wingdings" panose="05000000000000000000" pitchFamily="2" charset="2"/>
              </a:rPr>
              <a:t>Many use few program</a:t>
            </a:r>
          </a:p>
          <a:p>
            <a:pPr marL="114300" indent="0">
              <a:buClr>
                <a:srgbClr val="595959"/>
              </a:buClr>
              <a:buNone/>
            </a:pPr>
            <a:r>
              <a:rPr lang="en-US" dirty="0" smtClean="0">
                <a:solidFill>
                  <a:srgbClr val="595959"/>
                </a:solidFill>
                <a:sym typeface="Wingdings" panose="05000000000000000000" pitchFamily="2" charset="2"/>
              </a:rPr>
              <a:t>Old, Niagara pix</a:t>
            </a:r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4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15</a:t>
            </a:fld>
            <a:endParaRPr lang="is-IS" dirty="0"/>
          </a:p>
        </p:txBody>
      </p:sp>
      <p:grpSp>
        <p:nvGrpSpPr>
          <p:cNvPr id="5" name="Group 4"/>
          <p:cNvGrpSpPr/>
          <p:nvPr/>
        </p:nvGrpSpPr>
        <p:grpSpPr>
          <a:xfrm>
            <a:off x="6196596" y="2868642"/>
            <a:ext cx="2723938" cy="1802335"/>
            <a:chOff x="6196596" y="2868642"/>
            <a:chExt cx="2723938" cy="1802335"/>
          </a:xfrm>
        </p:grpSpPr>
        <p:pic>
          <p:nvPicPr>
            <p:cNvPr id="2" name="Picture 1" descr="Screen Shot 2019-08-14 at 9.44.0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596" y="2868642"/>
              <a:ext cx="2723938" cy="131152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96596" y="4209312"/>
              <a:ext cx="27239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Roboto"/>
                </a:rPr>
                <a:t>Intel Pentium Pro Extreme Edition, early 2000s</a:t>
              </a:r>
              <a:endParaRPr lang="en-US" sz="1200" dirty="0"/>
            </a:p>
          </p:txBody>
        </p:sp>
      </p:grpSp>
      <p:pic>
        <p:nvPicPr>
          <p:cNvPr id="3" name="Picture 2" descr="600px-CDC_6600.j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18" y="123310"/>
            <a:ext cx="2905181" cy="2023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9498" y="2168507"/>
            <a:ext cx="2723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Roboto"/>
              </a:rPr>
              <a:t>CDC 6600, 1964,</a:t>
            </a:r>
          </a:p>
          <a:p>
            <a:pPr algn="ctr"/>
            <a:r>
              <a:rPr lang="en-US" sz="1200" dirty="0" smtClean="0">
                <a:latin typeface="Roboto"/>
              </a:rPr>
              <a:t>(TLP via multithreaded processor)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084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  <p:pic>
        <p:nvPicPr>
          <p:cNvPr id="5" name="Picture 4" descr="42-years-processor-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0" y="0"/>
            <a:ext cx="811644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18" y="4907417"/>
            <a:ext cx="6798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www.karlrupp.net</a:t>
            </a:r>
            <a:r>
              <a:rPr lang="en-US" sz="900" dirty="0"/>
              <a:t>/</a:t>
            </a:r>
            <a:r>
              <a:rPr lang="en-US" sz="900" dirty="0" err="1"/>
              <a:t>wp</a:t>
            </a:r>
            <a:r>
              <a:rPr lang="en-US" sz="900" dirty="0"/>
              <a:t>-content/uploads/2018/02/42-years-processor-trend.png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51993" y="513067"/>
            <a:ext cx="5696157" cy="3219498"/>
          </a:xfrm>
          <a:prstGeom prst="straightConnector1">
            <a:avLst/>
          </a:prstGeom>
          <a:ln w="57150" cmpd="sng">
            <a:solidFill>
              <a:srgbClr val="FFAB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67527" y="1500722"/>
            <a:ext cx="1834573" cy="2616643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https://www.nytimes.com/2019/10/07/opinion/ai-research-funding.html</a:t>
            </a:r>
          </a:p>
        </p:txBody>
      </p:sp>
    </p:spTree>
    <p:extLst>
      <p:ext uri="{BB962C8B-B14F-4D97-AF65-F5344CB8AC3E}">
        <p14:creationId xmlns:p14="http://schemas.microsoft.com/office/powerpoint/2010/main" val="17122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3000" b="1" dirty="0"/>
              <a:t>X-level Parallelism in </a:t>
            </a:r>
            <a:r>
              <a:rPr lang="en" sz="3000" b="1" dirty="0"/>
              <a:t>Computer Architecture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417" name="Google Shape;417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18" name="Google Shape;418;p54"/>
          <p:cNvGrpSpPr/>
          <p:nvPr/>
        </p:nvGrpSpPr>
        <p:grpSpPr>
          <a:xfrm>
            <a:off x="345900" y="1169050"/>
            <a:ext cx="1080324" cy="2169669"/>
            <a:chOff x="345900" y="1169050"/>
            <a:chExt cx="1080324" cy="2169669"/>
          </a:xfrm>
        </p:grpSpPr>
        <p:grpSp>
          <p:nvGrpSpPr>
            <p:cNvPr id="419" name="Google Shape;419;p54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20" name="Google Shape;420;p54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</a:t>
                </a:r>
                <a:endParaRPr/>
              </a:p>
            </p:txBody>
          </p:sp>
          <p:sp>
            <p:nvSpPr>
              <p:cNvPr id="421" name="Google Shape;421;p54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$</a:t>
                </a:r>
                <a:endParaRPr/>
              </a:p>
            </p:txBody>
          </p:sp>
          <p:sp>
            <p:nvSpPr>
              <p:cNvPr id="422" name="Google Shape;422;p54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</a:t>
                </a:r>
                <a:endParaRPr/>
              </a:p>
            </p:txBody>
          </p:sp>
          <p:sp>
            <p:nvSpPr>
              <p:cNvPr id="423" name="Google Shape;423;p54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bus</a:t>
                </a:r>
                <a:endParaRPr/>
              </a:p>
            </p:txBody>
          </p:sp>
          <p:sp>
            <p:nvSpPr>
              <p:cNvPr id="424" name="Google Shape;424;p54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i/f</a:t>
                </a:r>
                <a:endParaRPr/>
              </a:p>
            </p:txBody>
          </p:sp>
          <p:sp>
            <p:nvSpPr>
              <p:cNvPr id="425" name="Google Shape;425;p54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dev</a:t>
                </a:r>
                <a:endParaRPr/>
              </a:p>
            </p:txBody>
          </p:sp>
        </p:grpSp>
        <p:sp>
          <p:nvSpPr>
            <p:cNvPr id="426" name="Google Shape;426;p54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4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54"/>
          <p:cNvGrpSpPr/>
          <p:nvPr/>
        </p:nvGrpSpPr>
        <p:grpSpPr>
          <a:xfrm>
            <a:off x="2401285" y="1550093"/>
            <a:ext cx="625075" cy="1400955"/>
            <a:chOff x="345900" y="1169050"/>
            <a:chExt cx="1080324" cy="2169669"/>
          </a:xfrm>
        </p:grpSpPr>
        <p:grpSp>
          <p:nvGrpSpPr>
            <p:cNvPr id="430" name="Google Shape;430;p54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31" name="Google Shape;431;p54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4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4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4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4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54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54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54"/>
          <p:cNvGrpSpPr/>
          <p:nvPr/>
        </p:nvGrpSpPr>
        <p:grpSpPr>
          <a:xfrm>
            <a:off x="1791685" y="1550093"/>
            <a:ext cx="625075" cy="1400955"/>
            <a:chOff x="345900" y="1169050"/>
            <a:chExt cx="1080324" cy="2169669"/>
          </a:xfrm>
        </p:grpSpPr>
        <p:grpSp>
          <p:nvGrpSpPr>
            <p:cNvPr id="441" name="Google Shape;441;p54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42" name="Google Shape;442;p54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4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4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4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4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4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54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54"/>
          <p:cNvGrpSpPr/>
          <p:nvPr/>
        </p:nvGrpSpPr>
        <p:grpSpPr>
          <a:xfrm>
            <a:off x="3620485" y="1550093"/>
            <a:ext cx="625075" cy="1400955"/>
            <a:chOff x="345900" y="1169050"/>
            <a:chExt cx="1080324" cy="2169669"/>
          </a:xfrm>
        </p:grpSpPr>
        <p:grpSp>
          <p:nvGrpSpPr>
            <p:cNvPr id="452" name="Google Shape;452;p54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53" name="Google Shape;453;p54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54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4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4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4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54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" name="Google Shape;459;p54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54"/>
          <p:cNvGrpSpPr/>
          <p:nvPr/>
        </p:nvGrpSpPr>
        <p:grpSpPr>
          <a:xfrm>
            <a:off x="3010885" y="1550093"/>
            <a:ext cx="625075" cy="1400955"/>
            <a:chOff x="345900" y="1169050"/>
            <a:chExt cx="1080324" cy="2169669"/>
          </a:xfrm>
        </p:grpSpPr>
        <p:grpSp>
          <p:nvGrpSpPr>
            <p:cNvPr id="463" name="Google Shape;463;p54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64" name="Google Shape;464;p54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54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4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54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54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54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54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54"/>
          <p:cNvSpPr/>
          <p:nvPr/>
        </p:nvSpPr>
        <p:spPr>
          <a:xfrm rot="5400000">
            <a:off x="3013375" y="990900"/>
            <a:ext cx="146700" cy="2345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4"/>
          <p:cNvSpPr txBox="1"/>
          <p:nvPr/>
        </p:nvSpPr>
        <p:spPr>
          <a:xfrm>
            <a:off x="345900" y="3507775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 CPU</a:t>
            </a:r>
            <a:endParaRPr sz="1800" b="1"/>
          </a:p>
        </p:txBody>
      </p:sp>
      <p:sp>
        <p:nvSpPr>
          <p:cNvPr id="475" name="Google Shape;475;p54"/>
          <p:cNvSpPr txBox="1"/>
          <p:nvPr/>
        </p:nvSpPr>
        <p:spPr>
          <a:xfrm>
            <a:off x="1914025" y="3507775"/>
            <a:ext cx="2178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Multicore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477" name="Google Shape;477;p54"/>
          <p:cNvSpPr/>
          <p:nvPr/>
        </p:nvSpPr>
        <p:spPr>
          <a:xfrm>
            <a:off x="1652850" y="1414025"/>
            <a:ext cx="2820600" cy="822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346;p52"/>
          <p:cNvSpPr txBox="1"/>
          <p:nvPr/>
        </p:nvSpPr>
        <p:spPr>
          <a:xfrm>
            <a:off x="343425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/>
              <a:t>BLP+ILP</a:t>
            </a:r>
            <a:endParaRPr lang="en-US" sz="1800" dirty="0"/>
          </a:p>
        </p:txBody>
      </p:sp>
      <p:sp>
        <p:nvSpPr>
          <p:cNvPr id="66" name="Google Shape;346;p52"/>
          <p:cNvSpPr txBox="1"/>
          <p:nvPr/>
        </p:nvSpPr>
        <p:spPr>
          <a:xfrm>
            <a:off x="2230425" y="393648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TLP</a:t>
            </a:r>
          </a:p>
        </p:txBody>
      </p:sp>
      <p:sp>
        <p:nvSpPr>
          <p:cNvPr id="68" name="Google Shape;346;p52"/>
          <p:cNvSpPr txBox="1"/>
          <p:nvPr/>
        </p:nvSpPr>
        <p:spPr>
          <a:xfrm>
            <a:off x="167099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Bit/</a:t>
            </a:r>
            <a:r>
              <a:rPr lang="en-US" sz="1800" dirty="0" err="1"/>
              <a:t>Instrn</a:t>
            </a:r>
            <a:r>
              <a:rPr lang="en-US" sz="1800" dirty="0"/>
              <a:t>-Level</a:t>
            </a:r>
            <a:br>
              <a:rPr lang="en-US" sz="1800" dirty="0"/>
            </a:br>
            <a:r>
              <a:rPr lang="en-US" sz="1800" dirty="0"/>
              <a:t>Parallelism</a:t>
            </a:r>
          </a:p>
        </p:txBody>
      </p:sp>
      <p:sp>
        <p:nvSpPr>
          <p:cNvPr id="69" name="Google Shape;346;p52"/>
          <p:cNvSpPr txBox="1"/>
          <p:nvPr/>
        </p:nvSpPr>
        <p:spPr>
          <a:xfrm>
            <a:off x="2054099" y="438834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Thread-Level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366277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-466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/>
              <a:t>Data-level Parallelism (DLP)</a:t>
            </a:r>
            <a:endParaRPr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4173" y="620070"/>
            <a:ext cx="8598127" cy="416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Need same operation on many data items</a:t>
            </a: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Do with parallelism </a:t>
            </a: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 </a:t>
            </a:r>
            <a:r>
              <a:rPr lang="en-US" sz="2000" dirty="0" smtClean="0">
                <a:solidFill>
                  <a:srgbClr val="595959"/>
                </a:solidFill>
              </a:rPr>
              <a:t>DLP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Array of single instruction multiple data (SIMD)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Deep pipelines like Cray vector machines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Intel-like Streaming SIMD Extensions (SSE)</a:t>
            </a:r>
          </a:p>
          <a:p>
            <a:pPr>
              <a:buClr>
                <a:srgbClr val="595959"/>
              </a:buClr>
              <a:buFontTx/>
              <a:buChar char="•"/>
            </a:pPr>
            <a:endParaRPr lang="en-US" sz="16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Broad DLP success awaited General-Purpose GPUs</a:t>
            </a:r>
          </a:p>
          <a:p>
            <a:pPr marL="571500" indent="-457200">
              <a:buClr>
                <a:srgbClr val="595959"/>
              </a:buClr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Single Instruction Multiple Thread (SIMT)</a:t>
            </a:r>
          </a:p>
          <a:p>
            <a:pPr marL="571500" indent="-457200">
              <a:buClr>
                <a:srgbClr val="595959"/>
              </a:buClr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SW (CUDA) &amp; libraries (math &amp; ML)</a:t>
            </a:r>
            <a:endParaRPr lang="en-US" sz="2000" b="1" dirty="0">
              <a:solidFill>
                <a:srgbClr val="FF0000"/>
              </a:solidFill>
            </a:endParaRPr>
          </a:p>
          <a:p>
            <a:pPr marL="571500" indent="-457200">
              <a:buClr>
                <a:srgbClr val="595959"/>
              </a:buClr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Experimentation as $1-10K not $1-10M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sz="1600" b="1" dirty="0">
              <a:solidFill>
                <a:srgbClr val="FF0000"/>
              </a:solidFill>
              <a:sym typeface="Wingdings"/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Bifurcation again: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experts program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SIMT (TLP+DLP); others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use it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Clr>
                <a:srgbClr val="595959"/>
              </a:buClr>
              <a:buFontTx/>
              <a:buChar char="•"/>
            </a:pPr>
            <a:endParaRPr lang="en-US" sz="2000" dirty="0" smtClean="0">
              <a:solidFill>
                <a:srgbClr val="595959"/>
              </a:solidFill>
            </a:endParaRPr>
          </a:p>
          <a:p>
            <a:pPr>
              <a:buClr>
                <a:srgbClr val="595959"/>
              </a:buClr>
              <a:buFontTx/>
              <a:buChar char="•"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dirty="0" smtClean="0">
              <a:solidFill>
                <a:srgbClr val="595959"/>
              </a:solidFill>
              <a:sym typeface="Wingdings" panose="05000000000000000000" pitchFamily="2" charset="2"/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dirty="0" smtClean="0">
                <a:solidFill>
                  <a:srgbClr val="595959"/>
                </a:solidFill>
                <a:sym typeface="Wingdings" panose="05000000000000000000" pitchFamily="2" charset="2"/>
              </a:rPr>
              <a:t>Pix: cray, cm-5, </a:t>
            </a:r>
            <a:r>
              <a:rPr lang="en-US" dirty="0" err="1" smtClean="0">
                <a:solidFill>
                  <a:srgbClr val="595959"/>
                </a:solidFill>
                <a:sym typeface="Wingdings" panose="05000000000000000000" pitchFamily="2" charset="2"/>
              </a:rPr>
              <a:t>gpu</a:t>
            </a:r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4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18</a:t>
            </a:fld>
            <a:endParaRPr lang="is-IS" dirty="0"/>
          </a:p>
        </p:txBody>
      </p:sp>
      <p:grpSp>
        <p:nvGrpSpPr>
          <p:cNvPr id="5" name="Group 4"/>
          <p:cNvGrpSpPr/>
          <p:nvPr/>
        </p:nvGrpSpPr>
        <p:grpSpPr>
          <a:xfrm>
            <a:off x="6514702" y="258952"/>
            <a:ext cx="2657653" cy="2218216"/>
            <a:chOff x="6448418" y="258951"/>
            <a:chExt cx="2723938" cy="2307353"/>
          </a:xfrm>
        </p:grpSpPr>
        <p:pic>
          <p:nvPicPr>
            <p:cNvPr id="2" name="Picture 1" descr="500px-ILLIAC_4_parallel_comput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418" y="258951"/>
              <a:ext cx="2510631" cy="201352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48418" y="2289305"/>
              <a:ext cx="27239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Roboto"/>
                </a:rPr>
                <a:t>Illinois ILLIAC IV, 1966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8418" y="2519502"/>
            <a:ext cx="2510632" cy="1827652"/>
            <a:chOff x="6380335" y="2779110"/>
            <a:chExt cx="2578715" cy="1857288"/>
          </a:xfrm>
        </p:grpSpPr>
        <p:pic>
          <p:nvPicPr>
            <p:cNvPr id="3" name="Picture 2" descr="shopping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335" y="2779110"/>
              <a:ext cx="2578714" cy="18572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48418" y="4329763"/>
              <a:ext cx="25106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Roboto"/>
                </a:rPr>
                <a:t>NVIDIA Tesla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20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5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3000" b="1" dirty="0"/>
              <a:t>X-level Parallelism in </a:t>
            </a:r>
            <a:r>
              <a:rPr lang="en" sz="3000" b="1" dirty="0"/>
              <a:t>Computer Architecture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483" name="Google Shape;483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484" name="Google Shape;484;p55"/>
          <p:cNvGrpSpPr/>
          <p:nvPr/>
        </p:nvGrpSpPr>
        <p:grpSpPr>
          <a:xfrm>
            <a:off x="345900" y="1169050"/>
            <a:ext cx="1080324" cy="2169669"/>
            <a:chOff x="345900" y="1169050"/>
            <a:chExt cx="1080324" cy="2169669"/>
          </a:xfrm>
        </p:grpSpPr>
        <p:grpSp>
          <p:nvGrpSpPr>
            <p:cNvPr id="485" name="Google Shape;485;p55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86" name="Google Shape;486;p55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</a:t>
                </a:r>
                <a:endParaRPr/>
              </a:p>
            </p:txBody>
          </p:sp>
          <p:sp>
            <p:nvSpPr>
              <p:cNvPr id="487" name="Google Shape;487;p55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$</a:t>
                </a:r>
                <a:endParaRPr/>
              </a:p>
            </p:txBody>
          </p:sp>
          <p:sp>
            <p:nvSpPr>
              <p:cNvPr id="488" name="Google Shape;488;p55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</a:t>
                </a:r>
                <a:endParaRPr/>
              </a:p>
            </p:txBody>
          </p:sp>
          <p:sp>
            <p:nvSpPr>
              <p:cNvPr id="489" name="Google Shape;489;p55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bus</a:t>
                </a:r>
                <a:endParaRPr/>
              </a:p>
            </p:txBody>
          </p:sp>
          <p:sp>
            <p:nvSpPr>
              <p:cNvPr id="490" name="Google Shape;490;p55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i/f</a:t>
                </a:r>
                <a:endParaRPr/>
              </a:p>
            </p:txBody>
          </p:sp>
          <p:sp>
            <p:nvSpPr>
              <p:cNvPr id="491" name="Google Shape;491;p55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dev</a:t>
                </a:r>
                <a:endParaRPr/>
              </a:p>
            </p:txBody>
          </p:sp>
        </p:grpSp>
        <p:sp>
          <p:nvSpPr>
            <p:cNvPr id="492" name="Google Shape;492;p55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5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5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55"/>
          <p:cNvGrpSpPr/>
          <p:nvPr/>
        </p:nvGrpSpPr>
        <p:grpSpPr>
          <a:xfrm>
            <a:off x="2401285" y="1550093"/>
            <a:ext cx="625075" cy="1400955"/>
            <a:chOff x="345900" y="1169050"/>
            <a:chExt cx="1080324" cy="2169669"/>
          </a:xfrm>
        </p:grpSpPr>
        <p:grpSp>
          <p:nvGrpSpPr>
            <p:cNvPr id="496" name="Google Shape;496;p55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497" name="Google Shape;497;p55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5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5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5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5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5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55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5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5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55"/>
          <p:cNvGrpSpPr/>
          <p:nvPr/>
        </p:nvGrpSpPr>
        <p:grpSpPr>
          <a:xfrm>
            <a:off x="1791685" y="1550093"/>
            <a:ext cx="625075" cy="1400955"/>
            <a:chOff x="345900" y="1169050"/>
            <a:chExt cx="1080324" cy="2169669"/>
          </a:xfrm>
        </p:grpSpPr>
        <p:grpSp>
          <p:nvGrpSpPr>
            <p:cNvPr id="507" name="Google Shape;507;p55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08" name="Google Shape;508;p55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5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5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5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5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5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4" name="Google Shape;514;p55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5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5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5"/>
          <p:cNvGrpSpPr/>
          <p:nvPr/>
        </p:nvGrpSpPr>
        <p:grpSpPr>
          <a:xfrm>
            <a:off x="3620485" y="1550093"/>
            <a:ext cx="625075" cy="1400955"/>
            <a:chOff x="345900" y="1169050"/>
            <a:chExt cx="1080324" cy="2169669"/>
          </a:xfrm>
        </p:grpSpPr>
        <p:grpSp>
          <p:nvGrpSpPr>
            <p:cNvPr id="518" name="Google Shape;518;p55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19" name="Google Shape;519;p55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5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5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5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5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5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55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5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5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55"/>
          <p:cNvGrpSpPr/>
          <p:nvPr/>
        </p:nvGrpSpPr>
        <p:grpSpPr>
          <a:xfrm>
            <a:off x="3010885" y="1550093"/>
            <a:ext cx="625075" cy="1400955"/>
            <a:chOff x="345900" y="1169050"/>
            <a:chExt cx="1080324" cy="2169669"/>
          </a:xfrm>
        </p:grpSpPr>
        <p:grpSp>
          <p:nvGrpSpPr>
            <p:cNvPr id="529" name="Google Shape;529;p55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30" name="Google Shape;530;p55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5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5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5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5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5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6" name="Google Shape;536;p55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5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5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55"/>
          <p:cNvSpPr/>
          <p:nvPr/>
        </p:nvSpPr>
        <p:spPr>
          <a:xfrm rot="5400000">
            <a:off x="3013375" y="990900"/>
            <a:ext cx="146700" cy="2345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5"/>
          <p:cNvSpPr txBox="1"/>
          <p:nvPr/>
        </p:nvSpPr>
        <p:spPr>
          <a:xfrm>
            <a:off x="345900" y="3507775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1 </a:t>
            </a:r>
            <a:r>
              <a:rPr lang="en" sz="1800" b="1" dirty="0" smtClean="0"/>
              <a:t>CPU</a:t>
            </a:r>
            <a:endParaRPr lang="en-US" sz="1800" b="1" dirty="0" smtClean="0"/>
          </a:p>
        </p:txBody>
      </p:sp>
      <p:sp>
        <p:nvSpPr>
          <p:cNvPr id="541" name="Google Shape;541;p55"/>
          <p:cNvSpPr txBox="1"/>
          <p:nvPr/>
        </p:nvSpPr>
        <p:spPr>
          <a:xfrm>
            <a:off x="1914025" y="3507775"/>
            <a:ext cx="2178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Multicore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542" name="Google Shape;542;p55"/>
          <p:cNvSpPr/>
          <p:nvPr/>
        </p:nvSpPr>
        <p:spPr>
          <a:xfrm>
            <a:off x="1652850" y="1414025"/>
            <a:ext cx="2820600" cy="822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5"/>
          <p:cNvSpPr/>
          <p:nvPr/>
        </p:nvSpPr>
        <p:spPr>
          <a:xfrm>
            <a:off x="4625925" y="2642850"/>
            <a:ext cx="24519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GPU</a:t>
            </a:r>
            <a:endParaRPr/>
          </a:p>
        </p:txBody>
      </p:sp>
      <p:sp>
        <p:nvSpPr>
          <p:cNvPr id="544" name="Google Shape;544;p55"/>
          <p:cNvSpPr/>
          <p:nvPr/>
        </p:nvSpPr>
        <p:spPr>
          <a:xfrm>
            <a:off x="5065420" y="2160750"/>
            <a:ext cx="1572900" cy="31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dev-M</a:t>
            </a:r>
            <a:endParaRPr/>
          </a:p>
        </p:txBody>
      </p:sp>
      <p:sp>
        <p:nvSpPr>
          <p:cNvPr id="545" name="Google Shape;545;p55"/>
          <p:cNvSpPr/>
          <p:nvPr/>
        </p:nvSpPr>
        <p:spPr>
          <a:xfrm rot="5400000">
            <a:off x="4582138" y="2193900"/>
            <a:ext cx="146700" cy="7557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5"/>
          <p:cNvSpPr/>
          <p:nvPr/>
        </p:nvSpPr>
        <p:spPr>
          <a:xfrm>
            <a:off x="5124300" y="24135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5"/>
          <p:cNvSpPr/>
          <p:nvPr/>
        </p:nvSpPr>
        <p:spPr>
          <a:xfrm>
            <a:off x="5352900" y="24135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5"/>
          <p:cNvSpPr/>
          <p:nvPr/>
        </p:nvSpPr>
        <p:spPr>
          <a:xfrm>
            <a:off x="5581500" y="24135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5"/>
          <p:cNvSpPr/>
          <p:nvPr/>
        </p:nvSpPr>
        <p:spPr>
          <a:xfrm>
            <a:off x="5810100" y="24135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5"/>
          <p:cNvSpPr/>
          <p:nvPr/>
        </p:nvSpPr>
        <p:spPr>
          <a:xfrm>
            <a:off x="6038700" y="24135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5"/>
          <p:cNvSpPr/>
          <p:nvPr/>
        </p:nvSpPr>
        <p:spPr>
          <a:xfrm>
            <a:off x="6267300" y="24135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5"/>
          <p:cNvSpPr txBox="1"/>
          <p:nvPr/>
        </p:nvSpPr>
        <p:spPr>
          <a:xfrm>
            <a:off x="4733425" y="3507775"/>
            <a:ext cx="2178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" sz="1800" b="1"/>
              <a:t>Discrete GPU</a:t>
            </a:r>
            <a:endParaRPr sz="1800" b="1"/>
          </a:p>
        </p:txBody>
      </p:sp>
      <p:sp>
        <p:nvSpPr>
          <p:cNvPr id="73" name="Google Shape;346;p52"/>
          <p:cNvSpPr txBox="1"/>
          <p:nvPr/>
        </p:nvSpPr>
        <p:spPr>
          <a:xfrm>
            <a:off x="343425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/>
              <a:t>BLP+ILP</a:t>
            </a:r>
            <a:endParaRPr lang="en-US" sz="1800" dirty="0"/>
          </a:p>
        </p:txBody>
      </p:sp>
      <p:sp>
        <p:nvSpPr>
          <p:cNvPr id="74" name="Google Shape;346;p52"/>
          <p:cNvSpPr txBox="1"/>
          <p:nvPr/>
        </p:nvSpPr>
        <p:spPr>
          <a:xfrm>
            <a:off x="2230425" y="393648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TLP</a:t>
            </a:r>
          </a:p>
        </p:txBody>
      </p:sp>
      <p:sp>
        <p:nvSpPr>
          <p:cNvPr id="75" name="Google Shape;346;p52"/>
          <p:cNvSpPr txBox="1"/>
          <p:nvPr/>
        </p:nvSpPr>
        <p:spPr>
          <a:xfrm>
            <a:off x="5365692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DLP</a:t>
            </a:r>
          </a:p>
        </p:txBody>
      </p:sp>
      <p:sp>
        <p:nvSpPr>
          <p:cNvPr id="76" name="Google Shape;346;p52"/>
          <p:cNvSpPr txBox="1"/>
          <p:nvPr/>
        </p:nvSpPr>
        <p:spPr>
          <a:xfrm>
            <a:off x="5189366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Data-Level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  <p:sp>
        <p:nvSpPr>
          <p:cNvPr id="77" name="Google Shape;346;p52"/>
          <p:cNvSpPr txBox="1"/>
          <p:nvPr/>
        </p:nvSpPr>
        <p:spPr>
          <a:xfrm>
            <a:off x="167099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Bit/</a:t>
            </a:r>
            <a:r>
              <a:rPr lang="en-US" sz="1800" dirty="0" err="1"/>
              <a:t>Instrn</a:t>
            </a:r>
            <a:r>
              <a:rPr lang="en-US" sz="1800" dirty="0"/>
              <a:t>-Level</a:t>
            </a:r>
            <a:br>
              <a:rPr lang="en-US" sz="1800" dirty="0"/>
            </a:br>
            <a:r>
              <a:rPr lang="en-US" sz="1800" dirty="0"/>
              <a:t>Parallelism</a:t>
            </a:r>
          </a:p>
        </p:txBody>
      </p:sp>
      <p:sp>
        <p:nvSpPr>
          <p:cNvPr id="78" name="Google Shape;346;p52"/>
          <p:cNvSpPr txBox="1"/>
          <p:nvPr/>
        </p:nvSpPr>
        <p:spPr>
          <a:xfrm>
            <a:off x="2054099" y="438834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Thread-Level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7104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02223" y="96715"/>
            <a:ext cx="8669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>Accelerator-level </a:t>
            </a:r>
            <a:r>
              <a:rPr lang="en-US" sz="1200" b="1" dirty="0" smtClean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>Parallelism</a:t>
            </a:r>
            <a:r>
              <a:rPr lang="en-US" sz="1200" b="1" dirty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1200" b="1" dirty="0">
                <a:solidFill>
                  <a:srgbClr val="353744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200" dirty="0" smtClean="0"/>
              <a:t>Mark </a:t>
            </a:r>
            <a:r>
              <a:rPr lang="en-US" sz="1200" dirty="0"/>
              <a:t>D. Hill </a:t>
            </a:r>
            <a:endParaRPr lang="en-US" sz="1200" dirty="0" smtClean="0"/>
          </a:p>
          <a:p>
            <a:r>
              <a:rPr lang="en-US" sz="1200" dirty="0" smtClean="0"/>
              <a:t>University </a:t>
            </a:r>
            <a:r>
              <a:rPr lang="en-US" sz="1200" dirty="0"/>
              <a:t>of Wisconsin-Madison</a:t>
            </a:r>
          </a:p>
          <a:p>
            <a:r>
              <a:rPr lang="en-US" dirty="0"/>
              <a:t> </a:t>
            </a:r>
          </a:p>
          <a:p>
            <a:r>
              <a:rPr lang="en-US" sz="1100" dirty="0"/>
              <a:t>Abstract:</a:t>
            </a:r>
          </a:p>
          <a:p>
            <a:r>
              <a:rPr lang="en-US" sz="1100" dirty="0" smtClean="0"/>
              <a:t>Computer system performance has improved due to creatively using more transistors (Moore’s Law) in parallel via </a:t>
            </a:r>
            <a:r>
              <a:rPr lang="en-US" sz="1100" dirty="0"/>
              <a:t>bit-, instruction-, </a:t>
            </a:r>
            <a:r>
              <a:rPr lang="en-US" sz="1100" dirty="0" smtClean="0"/>
              <a:t>thread-, </a:t>
            </a:r>
            <a:r>
              <a:rPr lang="en-US" sz="1100" dirty="0"/>
              <a:t>and </a:t>
            </a:r>
            <a:r>
              <a:rPr lang="en-US" sz="1100" dirty="0" smtClean="0"/>
              <a:t>data-level </a:t>
            </a:r>
            <a:r>
              <a:rPr lang="en-US" sz="1100" dirty="0"/>
              <a:t>parallelism. With the slowing of technology scaling, the only known way to further improve computer </a:t>
            </a:r>
            <a:r>
              <a:rPr lang="en-US" sz="1100" dirty="0" smtClean="0"/>
              <a:t>system performance </a:t>
            </a:r>
            <a:r>
              <a:rPr lang="en-US" sz="1100" dirty="0"/>
              <a:t>under energy constraints is to employ hardware </a:t>
            </a:r>
            <a:r>
              <a:rPr lang="en-US" sz="1100" b="1" dirty="0"/>
              <a:t>accelerators</a:t>
            </a:r>
            <a:r>
              <a:rPr lang="en-US" sz="1100" dirty="0"/>
              <a:t>. </a:t>
            </a:r>
            <a:r>
              <a:rPr lang="en-US" sz="1100" dirty="0" smtClean="0"/>
              <a:t>Each accelerator </a:t>
            </a:r>
            <a:r>
              <a:rPr lang="en-US" sz="1100" dirty="0"/>
              <a:t>is a hardware component that executes a targeted computation </a:t>
            </a:r>
            <a:r>
              <a:rPr lang="en-US" sz="1100" dirty="0" smtClean="0"/>
              <a:t>class faster and usually </a:t>
            </a:r>
            <a:r>
              <a:rPr lang="en-US" sz="1100" dirty="0"/>
              <a:t>with (much) less </a:t>
            </a:r>
            <a:r>
              <a:rPr lang="en-US" sz="1100" dirty="0" smtClean="0"/>
              <a:t>energy. Already today, many </a:t>
            </a:r>
            <a:r>
              <a:rPr lang="en-US" sz="1100" dirty="0"/>
              <a:t>chips in mobile, edge and cloud </a:t>
            </a:r>
            <a:r>
              <a:rPr lang="en-US" sz="1100" dirty="0" smtClean="0"/>
              <a:t>computing </a:t>
            </a:r>
            <a:r>
              <a:rPr lang="en-US" sz="1100" dirty="0"/>
              <a:t>concurrently employ multiple accelerators </a:t>
            </a:r>
            <a:r>
              <a:rPr lang="en-US" sz="1100" dirty="0" smtClean="0"/>
              <a:t>in what </a:t>
            </a:r>
            <a:r>
              <a:rPr lang="en-US" sz="1100" dirty="0"/>
              <a:t>we call </a:t>
            </a:r>
            <a:r>
              <a:rPr lang="en-US" sz="1100" b="1" dirty="0"/>
              <a:t>accelerator-level parallelism (ALP). </a:t>
            </a:r>
          </a:p>
          <a:p>
            <a:endParaRPr lang="en-US" sz="1100" b="1" dirty="0" smtClean="0"/>
          </a:p>
          <a:p>
            <a:r>
              <a:rPr lang="en-US" sz="1100" dirty="0" smtClean="0"/>
              <a:t>This talk develops our hypothesis that ALP will spread to computer systems more broadly. ALP is a promising way to dramatically improve power-performance to enable broad, future use of deep AI, virtual reality, self-driving cars, etc. To this end, we review past parallelism levels and the ALP already present in mobile systems on a chip (</a:t>
            </a:r>
            <a:r>
              <a:rPr lang="en-US" sz="1100" dirty="0" err="1" smtClean="0"/>
              <a:t>SoCs</a:t>
            </a:r>
            <a:r>
              <a:rPr lang="en-US" sz="1100" dirty="0" smtClean="0"/>
              <a:t>). We then aid understanding of ALP with the </a:t>
            </a:r>
            <a:r>
              <a:rPr lang="en-US" sz="1100" b="1" dirty="0" smtClean="0"/>
              <a:t>Gables</a:t>
            </a:r>
            <a:r>
              <a:rPr lang="en-US" sz="1100" dirty="0" smtClean="0"/>
              <a:t> model and charge computer science researchers to develop better ALP </a:t>
            </a:r>
            <a:r>
              <a:rPr lang="en-US" sz="1100" dirty="0"/>
              <a:t>“</a:t>
            </a:r>
            <a:r>
              <a:rPr lang="en-US" sz="1100" dirty="0" smtClean="0"/>
              <a:t>best practices</a:t>
            </a:r>
            <a:r>
              <a:rPr lang="en-US" sz="1100" dirty="0"/>
              <a:t>” for: targeting accelerators, managing accelerator concurrency, </a:t>
            </a:r>
            <a:r>
              <a:rPr lang="en-US" sz="1100" dirty="0" smtClean="0"/>
              <a:t>choreographing inter-accelerator </a:t>
            </a:r>
            <a:r>
              <a:rPr lang="en-US" sz="1100" dirty="0"/>
              <a:t>communication, and productively programming </a:t>
            </a:r>
            <a:r>
              <a:rPr lang="en-US" sz="1100" dirty="0" smtClean="0"/>
              <a:t>accelerators. This joint work with Vijay </a:t>
            </a:r>
            <a:r>
              <a:rPr lang="en-US" sz="1100" dirty="0" err="1" smtClean="0"/>
              <a:t>Janapa</a:t>
            </a:r>
            <a:r>
              <a:rPr lang="en-US" sz="1100" dirty="0" smtClean="0"/>
              <a:t> </a:t>
            </a:r>
            <a:r>
              <a:rPr lang="en-US" sz="1100" dirty="0" err="1" smtClean="0"/>
              <a:t>Reddi</a:t>
            </a:r>
            <a:r>
              <a:rPr lang="en-US" sz="1100" dirty="0" smtClean="0"/>
              <a:t> of Harvard. </a:t>
            </a:r>
            <a:r>
              <a:rPr lang="en-US" sz="1100" smtClean="0"/>
              <a:t>See also: </a:t>
            </a:r>
            <a:r>
              <a:rPr lang="en-US" sz="1100" dirty="0">
                <a:hlinkClick r:id="rId2"/>
              </a:rPr>
              <a:t>https://www.sigarch.org/accelerator-level-parallelism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smtClean="0"/>
              <a:t> </a:t>
            </a:r>
            <a:r>
              <a:rPr lang="en-US" sz="1100" dirty="0"/>
              <a:t> </a:t>
            </a:r>
          </a:p>
          <a:p>
            <a:r>
              <a:rPr lang="en-US" sz="1100" dirty="0"/>
              <a:t>Biography:</a:t>
            </a:r>
          </a:p>
          <a:p>
            <a:r>
              <a:rPr lang="en-US" sz="1100" dirty="0"/>
              <a:t>Mark D. Hill (</a:t>
            </a:r>
            <a:r>
              <a:rPr lang="en-US" sz="1100" u="sng" dirty="0">
                <a:hlinkClick r:id="rId3"/>
              </a:rPr>
              <a:t>http://www.cs.wisc.edu/~markhill</a:t>
            </a:r>
            <a:r>
              <a:rPr lang="en-US" sz="1100" dirty="0"/>
              <a:t>) is John P. </a:t>
            </a:r>
            <a:r>
              <a:rPr lang="en-US" sz="1100" dirty="0" err="1"/>
              <a:t>Morgridge</a:t>
            </a:r>
            <a:r>
              <a:rPr lang="en-US" sz="1100" dirty="0"/>
              <a:t> Professor and Gene M. Amdahl Professor of Computer Sciences at the University of Wisconsin-Madison, where he also has a courtesy appointment in Electrical and Computer Engineering. His research interests include parallel-computer system design, memory system design, and computer simulation. He </a:t>
            </a:r>
            <a:r>
              <a:rPr lang="en-US" sz="1100" dirty="0" smtClean="0"/>
              <a:t>received </a:t>
            </a:r>
            <a:r>
              <a:rPr lang="en-US" sz="1100" dirty="0"/>
              <a:t>the 2019 Eckert-</a:t>
            </a:r>
            <a:r>
              <a:rPr lang="en-US" sz="1100" dirty="0" err="1"/>
              <a:t>Mauchly</a:t>
            </a:r>
            <a:r>
              <a:rPr lang="en-US" sz="1100" dirty="0"/>
              <a:t> </a:t>
            </a:r>
            <a:r>
              <a:rPr lang="en-US" sz="1100" dirty="0" smtClean="0"/>
              <a:t>Award and is </a:t>
            </a:r>
            <a:r>
              <a:rPr lang="en-US" sz="1100" dirty="0"/>
              <a:t>a fellow of IEEE and the ACM. He serves as Chair of the Computer Community Consortium (2018-19) and served as Wisconsin Computer Sciences Department Chair 2014-2017. Hill has a PhD in computer science from the University of California, Berkeley.</a:t>
            </a:r>
          </a:p>
        </p:txBody>
      </p:sp>
    </p:spTree>
    <p:extLst>
      <p:ext uri="{BB962C8B-B14F-4D97-AF65-F5344CB8AC3E}">
        <p14:creationId xmlns:p14="http://schemas.microsoft.com/office/powerpoint/2010/main" val="22090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6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3000" b="1" dirty="0"/>
              <a:t>X-level Parallelism in </a:t>
            </a:r>
            <a:r>
              <a:rPr lang="en" sz="3000" b="1" dirty="0"/>
              <a:t>Computer Architecture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559" name="Google Shape;559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60" name="Google Shape;560;p56"/>
          <p:cNvGrpSpPr/>
          <p:nvPr/>
        </p:nvGrpSpPr>
        <p:grpSpPr>
          <a:xfrm>
            <a:off x="345900" y="1169050"/>
            <a:ext cx="1080324" cy="2169669"/>
            <a:chOff x="345900" y="1169050"/>
            <a:chExt cx="1080324" cy="2169669"/>
          </a:xfrm>
        </p:grpSpPr>
        <p:grpSp>
          <p:nvGrpSpPr>
            <p:cNvPr id="561" name="Google Shape;561;p56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62" name="Google Shape;562;p56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</a:t>
                </a:r>
                <a:endParaRPr/>
              </a:p>
            </p:txBody>
          </p:sp>
          <p:sp>
            <p:nvSpPr>
              <p:cNvPr id="563" name="Google Shape;563;p56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$</a:t>
                </a:r>
                <a:endParaRPr/>
              </a:p>
            </p:txBody>
          </p:sp>
          <p:sp>
            <p:nvSpPr>
              <p:cNvPr id="564" name="Google Shape;564;p56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</a:t>
                </a:r>
                <a:endParaRPr/>
              </a:p>
            </p:txBody>
          </p:sp>
          <p:sp>
            <p:nvSpPr>
              <p:cNvPr id="565" name="Google Shape;565;p56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bus</a:t>
                </a:r>
                <a:endParaRPr/>
              </a:p>
            </p:txBody>
          </p:sp>
          <p:sp>
            <p:nvSpPr>
              <p:cNvPr id="566" name="Google Shape;566;p56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i/f</a:t>
                </a:r>
                <a:endParaRPr/>
              </a:p>
            </p:txBody>
          </p:sp>
          <p:sp>
            <p:nvSpPr>
              <p:cNvPr id="567" name="Google Shape;567;p56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dev</a:t>
                </a:r>
                <a:endParaRPr/>
              </a:p>
            </p:txBody>
          </p:sp>
        </p:grpSp>
        <p:sp>
          <p:nvSpPr>
            <p:cNvPr id="568" name="Google Shape;568;p56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6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6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56"/>
          <p:cNvGrpSpPr/>
          <p:nvPr/>
        </p:nvGrpSpPr>
        <p:grpSpPr>
          <a:xfrm>
            <a:off x="2401285" y="1550093"/>
            <a:ext cx="625075" cy="1400955"/>
            <a:chOff x="345900" y="1169050"/>
            <a:chExt cx="1080324" cy="2169669"/>
          </a:xfrm>
        </p:grpSpPr>
        <p:grpSp>
          <p:nvGrpSpPr>
            <p:cNvPr id="572" name="Google Shape;572;p56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73" name="Google Shape;573;p56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6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6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6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6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6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56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6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6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56"/>
          <p:cNvGrpSpPr/>
          <p:nvPr/>
        </p:nvGrpSpPr>
        <p:grpSpPr>
          <a:xfrm>
            <a:off x="1791685" y="1550093"/>
            <a:ext cx="625075" cy="1400955"/>
            <a:chOff x="345900" y="1169050"/>
            <a:chExt cx="1080324" cy="2169669"/>
          </a:xfrm>
        </p:grpSpPr>
        <p:grpSp>
          <p:nvGrpSpPr>
            <p:cNvPr id="583" name="Google Shape;583;p56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84" name="Google Shape;584;p56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6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6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6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6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6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56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6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6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56"/>
          <p:cNvGrpSpPr/>
          <p:nvPr/>
        </p:nvGrpSpPr>
        <p:grpSpPr>
          <a:xfrm>
            <a:off x="3620485" y="1550093"/>
            <a:ext cx="625075" cy="1400955"/>
            <a:chOff x="345900" y="1169050"/>
            <a:chExt cx="1080324" cy="2169669"/>
          </a:xfrm>
        </p:grpSpPr>
        <p:grpSp>
          <p:nvGrpSpPr>
            <p:cNvPr id="594" name="Google Shape;594;p56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595" name="Google Shape;595;p56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6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6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6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6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6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1" name="Google Shape;601;p56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6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6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56"/>
          <p:cNvGrpSpPr/>
          <p:nvPr/>
        </p:nvGrpSpPr>
        <p:grpSpPr>
          <a:xfrm>
            <a:off x="3010885" y="1550093"/>
            <a:ext cx="625075" cy="1400955"/>
            <a:chOff x="345900" y="1169050"/>
            <a:chExt cx="1080324" cy="2169669"/>
          </a:xfrm>
        </p:grpSpPr>
        <p:grpSp>
          <p:nvGrpSpPr>
            <p:cNvPr id="605" name="Google Shape;605;p56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606" name="Google Shape;606;p56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6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6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6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6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6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56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6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6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56"/>
          <p:cNvSpPr/>
          <p:nvPr/>
        </p:nvSpPr>
        <p:spPr>
          <a:xfrm rot="5400000">
            <a:off x="3706300" y="329899"/>
            <a:ext cx="78600" cy="36789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6"/>
          <p:cNvSpPr txBox="1"/>
          <p:nvPr/>
        </p:nvSpPr>
        <p:spPr>
          <a:xfrm>
            <a:off x="345900" y="3507775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 CPU</a:t>
            </a:r>
            <a:endParaRPr sz="1800" b="1"/>
          </a:p>
        </p:txBody>
      </p:sp>
      <p:sp>
        <p:nvSpPr>
          <p:cNvPr id="617" name="Google Shape;617;p56"/>
          <p:cNvSpPr txBox="1"/>
          <p:nvPr/>
        </p:nvSpPr>
        <p:spPr>
          <a:xfrm>
            <a:off x="1914025" y="3507775"/>
            <a:ext cx="2178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Multicore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618" name="Google Shape;618;p56"/>
          <p:cNvSpPr/>
          <p:nvPr/>
        </p:nvSpPr>
        <p:spPr>
          <a:xfrm>
            <a:off x="1652850" y="1356925"/>
            <a:ext cx="4318800" cy="90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6"/>
          <p:cNvSpPr/>
          <p:nvPr/>
        </p:nvSpPr>
        <p:spPr>
          <a:xfrm>
            <a:off x="4514700" y="1423650"/>
            <a:ext cx="13737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GPU</a:t>
            </a:r>
            <a:endParaRPr/>
          </a:p>
        </p:txBody>
      </p:sp>
      <p:sp>
        <p:nvSpPr>
          <p:cNvPr id="620" name="Google Shape;620;p56"/>
          <p:cNvSpPr/>
          <p:nvPr/>
        </p:nvSpPr>
        <p:spPr>
          <a:xfrm>
            <a:off x="4819500" y="18039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6"/>
          <p:cNvSpPr/>
          <p:nvPr/>
        </p:nvSpPr>
        <p:spPr>
          <a:xfrm>
            <a:off x="5048100" y="18039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6"/>
          <p:cNvSpPr/>
          <p:nvPr/>
        </p:nvSpPr>
        <p:spPr>
          <a:xfrm>
            <a:off x="5276700" y="18039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6"/>
          <p:cNvSpPr txBox="1"/>
          <p:nvPr/>
        </p:nvSpPr>
        <p:spPr>
          <a:xfrm>
            <a:off x="3575725" y="3507775"/>
            <a:ext cx="2345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" sz="1800" b="1"/>
              <a:t>Integrated GPU</a:t>
            </a:r>
            <a:endParaRPr sz="1800" b="1"/>
          </a:p>
        </p:txBody>
      </p:sp>
      <p:sp>
        <p:nvSpPr>
          <p:cNvPr id="68" name="Google Shape;346;p52"/>
          <p:cNvSpPr txBox="1"/>
          <p:nvPr/>
        </p:nvSpPr>
        <p:spPr>
          <a:xfrm>
            <a:off x="343425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/>
              <a:t>BLP+ILP</a:t>
            </a:r>
            <a:endParaRPr lang="en-US" sz="1800" dirty="0"/>
          </a:p>
        </p:txBody>
      </p:sp>
      <p:sp>
        <p:nvSpPr>
          <p:cNvPr id="69" name="Google Shape;346;p52"/>
          <p:cNvSpPr txBox="1"/>
          <p:nvPr/>
        </p:nvSpPr>
        <p:spPr>
          <a:xfrm>
            <a:off x="2230425" y="393648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TLP</a:t>
            </a:r>
          </a:p>
        </p:txBody>
      </p:sp>
      <p:sp>
        <p:nvSpPr>
          <p:cNvPr id="70" name="Google Shape;346;p52"/>
          <p:cNvSpPr txBox="1"/>
          <p:nvPr/>
        </p:nvSpPr>
        <p:spPr>
          <a:xfrm>
            <a:off x="4229942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DLP</a:t>
            </a:r>
          </a:p>
        </p:txBody>
      </p:sp>
      <p:sp>
        <p:nvSpPr>
          <p:cNvPr id="71" name="Google Shape;346;p52"/>
          <p:cNvSpPr txBox="1"/>
          <p:nvPr/>
        </p:nvSpPr>
        <p:spPr>
          <a:xfrm>
            <a:off x="4053616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Data-Level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  <p:sp>
        <p:nvSpPr>
          <p:cNvPr id="72" name="Google Shape;346;p52"/>
          <p:cNvSpPr txBox="1"/>
          <p:nvPr/>
        </p:nvSpPr>
        <p:spPr>
          <a:xfrm>
            <a:off x="167099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Bit/</a:t>
            </a:r>
            <a:r>
              <a:rPr lang="en-US" sz="1800" dirty="0" err="1"/>
              <a:t>Instrn</a:t>
            </a:r>
            <a:r>
              <a:rPr lang="en-US" sz="1800" dirty="0"/>
              <a:t>-Level</a:t>
            </a:r>
            <a:br>
              <a:rPr lang="en-US" sz="1800" dirty="0"/>
            </a:br>
            <a:r>
              <a:rPr lang="en-US" sz="1800" dirty="0"/>
              <a:t>Parallelism</a:t>
            </a:r>
          </a:p>
        </p:txBody>
      </p:sp>
      <p:sp>
        <p:nvSpPr>
          <p:cNvPr id="73" name="Google Shape;346;p52"/>
          <p:cNvSpPr txBox="1"/>
          <p:nvPr/>
        </p:nvSpPr>
        <p:spPr>
          <a:xfrm>
            <a:off x="2054099" y="438834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Thread-Level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379830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X-level Parallelism in </a:t>
            </a:r>
            <a:r>
              <a:rPr lang="en" sz="3000" b="1" dirty="0"/>
              <a:t>Computer Architecture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21</a:t>
            </a:fld>
            <a:endParaRPr lang="uk-UA"/>
          </a:p>
        </p:txBody>
      </p:sp>
      <p:pic>
        <p:nvPicPr>
          <p:cNvPr id="5" name="Picture 4" descr="A Rough History of X-level Parall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208"/>
            <a:ext cx="9144000" cy="2721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08" y="1960604"/>
            <a:ext cx="166450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2385" y="1959115"/>
            <a:ext cx="198877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04800" y="973275"/>
            <a:ext cx="852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Computer History &amp; X-</a:t>
            </a:r>
            <a:r>
              <a:rPr lang="en-US" sz="2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level Parallelism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b="1" dirty="0" err="1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b="1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ALP Harbinger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Gables ALP </a:t>
            </a:r>
            <a:r>
              <a:rPr lang="en-US" sz="2600" b="1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Model</a:t>
            </a: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endParaRPr lang="en-US" sz="2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Call 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 Action for Accelerator-level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Parallelism</a:t>
            </a: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Outline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66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7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3000" b="1" dirty="0"/>
              <a:t>X-level Parallelism in </a:t>
            </a:r>
            <a:r>
              <a:rPr lang="en" sz="3000" b="1" dirty="0"/>
              <a:t>Computer Architecture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630" name="Google Shape;630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631" name="Google Shape;631;p57"/>
          <p:cNvGrpSpPr/>
          <p:nvPr/>
        </p:nvGrpSpPr>
        <p:grpSpPr>
          <a:xfrm>
            <a:off x="345900" y="1169050"/>
            <a:ext cx="1080324" cy="2169669"/>
            <a:chOff x="345900" y="1169050"/>
            <a:chExt cx="1080324" cy="2169669"/>
          </a:xfrm>
        </p:grpSpPr>
        <p:grpSp>
          <p:nvGrpSpPr>
            <p:cNvPr id="632" name="Google Shape;632;p57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633" name="Google Shape;633;p57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</a:t>
                </a:r>
                <a:endParaRPr/>
              </a:p>
            </p:txBody>
          </p:sp>
          <p:sp>
            <p:nvSpPr>
              <p:cNvPr id="634" name="Google Shape;634;p57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$</a:t>
                </a:r>
                <a:endParaRPr/>
              </a:p>
            </p:txBody>
          </p:sp>
          <p:sp>
            <p:nvSpPr>
              <p:cNvPr id="635" name="Google Shape;635;p57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</a:t>
                </a:r>
                <a:endParaRPr/>
              </a:p>
            </p:txBody>
          </p:sp>
          <p:sp>
            <p:nvSpPr>
              <p:cNvPr id="636" name="Google Shape;636;p57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bus</a:t>
                </a:r>
                <a:endParaRPr/>
              </a:p>
            </p:txBody>
          </p:sp>
          <p:sp>
            <p:nvSpPr>
              <p:cNvPr id="637" name="Google Shape;637;p57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i/f</a:t>
                </a:r>
                <a:endParaRPr/>
              </a:p>
            </p:txBody>
          </p:sp>
          <p:sp>
            <p:nvSpPr>
              <p:cNvPr id="638" name="Google Shape;638;p57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dev</a:t>
                </a:r>
                <a:endParaRPr/>
              </a:p>
            </p:txBody>
          </p:sp>
        </p:grpSp>
        <p:sp>
          <p:nvSpPr>
            <p:cNvPr id="639" name="Google Shape;639;p57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7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7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57"/>
          <p:cNvGrpSpPr/>
          <p:nvPr/>
        </p:nvGrpSpPr>
        <p:grpSpPr>
          <a:xfrm>
            <a:off x="2401285" y="1550093"/>
            <a:ext cx="625075" cy="1400955"/>
            <a:chOff x="345900" y="1169050"/>
            <a:chExt cx="1080324" cy="2169669"/>
          </a:xfrm>
        </p:grpSpPr>
        <p:grpSp>
          <p:nvGrpSpPr>
            <p:cNvPr id="643" name="Google Shape;643;p57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644" name="Google Shape;644;p57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7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7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7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7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7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57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7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7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57"/>
          <p:cNvGrpSpPr/>
          <p:nvPr/>
        </p:nvGrpSpPr>
        <p:grpSpPr>
          <a:xfrm>
            <a:off x="1791685" y="1550093"/>
            <a:ext cx="625075" cy="1400955"/>
            <a:chOff x="345900" y="1169050"/>
            <a:chExt cx="1080324" cy="2169669"/>
          </a:xfrm>
        </p:grpSpPr>
        <p:grpSp>
          <p:nvGrpSpPr>
            <p:cNvPr id="654" name="Google Shape;654;p57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655" name="Google Shape;655;p57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7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7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7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7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7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1" name="Google Shape;661;p57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7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7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57"/>
          <p:cNvGrpSpPr/>
          <p:nvPr/>
        </p:nvGrpSpPr>
        <p:grpSpPr>
          <a:xfrm>
            <a:off x="3620485" y="1550093"/>
            <a:ext cx="625075" cy="1400955"/>
            <a:chOff x="345900" y="1169050"/>
            <a:chExt cx="1080324" cy="2169669"/>
          </a:xfrm>
        </p:grpSpPr>
        <p:grpSp>
          <p:nvGrpSpPr>
            <p:cNvPr id="665" name="Google Shape;665;p57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666" name="Google Shape;666;p57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7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7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7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7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7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57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7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7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57"/>
          <p:cNvGrpSpPr/>
          <p:nvPr/>
        </p:nvGrpSpPr>
        <p:grpSpPr>
          <a:xfrm>
            <a:off x="3010885" y="1550093"/>
            <a:ext cx="625075" cy="1400955"/>
            <a:chOff x="345900" y="1169050"/>
            <a:chExt cx="1080324" cy="2169669"/>
          </a:xfrm>
        </p:grpSpPr>
        <p:grpSp>
          <p:nvGrpSpPr>
            <p:cNvPr id="676" name="Google Shape;676;p57"/>
            <p:cNvGrpSpPr/>
            <p:nvPr/>
          </p:nvGrpSpPr>
          <p:grpSpPr>
            <a:xfrm>
              <a:off x="696900" y="1169050"/>
              <a:ext cx="729324" cy="2169669"/>
              <a:chOff x="696900" y="1016650"/>
              <a:chExt cx="729324" cy="2169669"/>
            </a:xfrm>
          </p:grpSpPr>
          <p:sp>
            <p:nvSpPr>
              <p:cNvPr id="677" name="Google Shape;677;p57"/>
              <p:cNvSpPr/>
              <p:nvPr/>
            </p:nvSpPr>
            <p:spPr>
              <a:xfrm>
                <a:off x="799775" y="1016650"/>
                <a:ext cx="386400" cy="3936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7"/>
              <p:cNvSpPr/>
              <p:nvPr/>
            </p:nvSpPr>
            <p:spPr>
              <a:xfrm>
                <a:off x="799775" y="1453625"/>
                <a:ext cx="413050" cy="316525"/>
              </a:xfrm>
              <a:prstGeom prst="flowChartManualOperation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7"/>
              <p:cNvSpPr/>
              <p:nvPr/>
            </p:nvSpPr>
            <p:spPr>
              <a:xfrm>
                <a:off x="799777" y="2162025"/>
                <a:ext cx="468300" cy="316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7"/>
              <p:cNvSpPr/>
              <p:nvPr/>
            </p:nvSpPr>
            <p:spPr>
              <a:xfrm>
                <a:off x="696900" y="18727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7"/>
              <p:cNvSpPr/>
              <p:nvPr/>
            </p:nvSpPr>
            <p:spPr>
              <a:xfrm>
                <a:off x="696900" y="2558575"/>
                <a:ext cx="729324" cy="186624"/>
              </a:xfrm>
              <a:prstGeom prst="flowChartTerminator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7"/>
              <p:cNvSpPr/>
              <p:nvPr/>
            </p:nvSpPr>
            <p:spPr>
              <a:xfrm>
                <a:off x="751226" y="2869825"/>
                <a:ext cx="548694" cy="316494"/>
              </a:xfrm>
              <a:prstGeom prst="flowChartDocumen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" name="Google Shape;683;p57"/>
            <p:cNvSpPr/>
            <p:nvPr/>
          </p:nvSpPr>
          <p:spPr>
            <a:xfrm>
              <a:off x="345900" y="1236000"/>
              <a:ext cx="351000" cy="590400"/>
            </a:xfrm>
            <a:prstGeom prst="upDownArrow">
              <a:avLst>
                <a:gd name="adj1" fmla="val 50000"/>
                <a:gd name="adj2" fmla="val 6934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7"/>
            <p:cNvSpPr/>
            <p:nvPr/>
          </p:nvSpPr>
          <p:spPr>
            <a:xfrm>
              <a:off x="413225" y="1799550"/>
              <a:ext cx="226500" cy="6828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7"/>
            <p:cNvSpPr/>
            <p:nvPr/>
          </p:nvSpPr>
          <p:spPr>
            <a:xfrm>
              <a:off x="453125" y="2482350"/>
              <a:ext cx="146700" cy="7557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57"/>
          <p:cNvSpPr/>
          <p:nvPr/>
        </p:nvSpPr>
        <p:spPr>
          <a:xfrm rot="5400000">
            <a:off x="3706300" y="329899"/>
            <a:ext cx="78600" cy="36789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7"/>
          <p:cNvSpPr txBox="1"/>
          <p:nvPr/>
        </p:nvSpPr>
        <p:spPr>
          <a:xfrm>
            <a:off x="345900" y="3507775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1 CPU</a:t>
            </a:r>
            <a:endParaRPr sz="1800" b="1"/>
          </a:p>
        </p:txBody>
      </p:sp>
      <p:sp>
        <p:nvSpPr>
          <p:cNvPr id="688" name="Google Shape;688;p57"/>
          <p:cNvSpPr txBox="1"/>
          <p:nvPr/>
        </p:nvSpPr>
        <p:spPr>
          <a:xfrm>
            <a:off x="1914025" y="3507775"/>
            <a:ext cx="2178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Multicore</a:t>
            </a:r>
            <a:endParaRPr sz="1800" b="1"/>
          </a:p>
        </p:txBody>
      </p:sp>
      <p:sp>
        <p:nvSpPr>
          <p:cNvPr id="689" name="Google Shape;689;p57"/>
          <p:cNvSpPr/>
          <p:nvPr/>
        </p:nvSpPr>
        <p:spPr>
          <a:xfrm>
            <a:off x="1652850" y="1356925"/>
            <a:ext cx="4318800" cy="906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7"/>
          <p:cNvSpPr/>
          <p:nvPr/>
        </p:nvSpPr>
        <p:spPr>
          <a:xfrm>
            <a:off x="4514700" y="1423650"/>
            <a:ext cx="13737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GPU</a:t>
            </a:r>
            <a:endParaRPr/>
          </a:p>
        </p:txBody>
      </p:sp>
      <p:sp>
        <p:nvSpPr>
          <p:cNvPr id="691" name="Google Shape;691;p57"/>
          <p:cNvSpPr/>
          <p:nvPr/>
        </p:nvSpPr>
        <p:spPr>
          <a:xfrm>
            <a:off x="4819500" y="18039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7"/>
          <p:cNvSpPr/>
          <p:nvPr/>
        </p:nvSpPr>
        <p:spPr>
          <a:xfrm>
            <a:off x="5048100" y="18039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7"/>
          <p:cNvSpPr/>
          <p:nvPr/>
        </p:nvSpPr>
        <p:spPr>
          <a:xfrm>
            <a:off x="5276700" y="1803900"/>
            <a:ext cx="226500" cy="316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7"/>
          <p:cNvSpPr txBox="1"/>
          <p:nvPr/>
        </p:nvSpPr>
        <p:spPr>
          <a:xfrm>
            <a:off x="3575725" y="3507775"/>
            <a:ext cx="2345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" sz="1800" b="1"/>
              <a:t>Integrated GPU</a:t>
            </a:r>
            <a:endParaRPr sz="1800" b="1"/>
          </a:p>
        </p:txBody>
      </p:sp>
      <p:pic>
        <p:nvPicPr>
          <p:cNvPr id="696" name="Google Shape;69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431" y="1506675"/>
            <a:ext cx="2345399" cy="154595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7" name="Google Shape;697;p57"/>
          <p:cNvSpPr/>
          <p:nvPr/>
        </p:nvSpPr>
        <p:spPr>
          <a:xfrm>
            <a:off x="6592200" y="1635600"/>
            <a:ext cx="1080300" cy="653100"/>
          </a:xfrm>
          <a:prstGeom prst="rect">
            <a:avLst/>
          </a:prstGeom>
          <a:noFill/>
          <a:ln w="38100" cap="flat" cmpd="sng">
            <a:solidFill>
              <a:srgbClr val="3493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8" name="Google Shape;698;p57"/>
          <p:cNvCxnSpPr/>
          <p:nvPr/>
        </p:nvCxnSpPr>
        <p:spPr>
          <a:xfrm>
            <a:off x="6064900" y="1396925"/>
            <a:ext cx="533100" cy="226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9" name="Google Shape;699;p57"/>
          <p:cNvCxnSpPr/>
          <p:nvPr/>
        </p:nvCxnSpPr>
        <p:spPr>
          <a:xfrm>
            <a:off x="6064900" y="2235125"/>
            <a:ext cx="480000" cy="54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0" name="Google Shape;700;p57"/>
          <p:cNvSpPr txBox="1"/>
          <p:nvPr/>
        </p:nvSpPr>
        <p:spPr>
          <a:xfrm>
            <a:off x="6554800" y="3338719"/>
            <a:ext cx="2345400" cy="51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System on a Chip (SoC)</a:t>
            </a:r>
            <a:endParaRPr sz="1800" b="1" dirty="0"/>
          </a:p>
        </p:txBody>
      </p:sp>
      <p:sp>
        <p:nvSpPr>
          <p:cNvPr id="73" name="Google Shape;346;p52"/>
          <p:cNvSpPr txBox="1"/>
          <p:nvPr/>
        </p:nvSpPr>
        <p:spPr>
          <a:xfrm>
            <a:off x="343425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/>
              <a:t>BLP+ILP</a:t>
            </a:r>
            <a:endParaRPr lang="en-US" sz="1800" dirty="0"/>
          </a:p>
        </p:txBody>
      </p:sp>
      <p:sp>
        <p:nvSpPr>
          <p:cNvPr id="74" name="Google Shape;346;p52"/>
          <p:cNvSpPr txBox="1"/>
          <p:nvPr/>
        </p:nvSpPr>
        <p:spPr>
          <a:xfrm>
            <a:off x="2230425" y="393648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TLP</a:t>
            </a:r>
          </a:p>
        </p:txBody>
      </p:sp>
      <p:sp>
        <p:nvSpPr>
          <p:cNvPr id="75" name="Google Shape;346;p52"/>
          <p:cNvSpPr txBox="1"/>
          <p:nvPr/>
        </p:nvSpPr>
        <p:spPr>
          <a:xfrm>
            <a:off x="4229942" y="393897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DLP</a:t>
            </a:r>
          </a:p>
        </p:txBody>
      </p:sp>
      <p:sp>
        <p:nvSpPr>
          <p:cNvPr id="76" name="Google Shape;346;p52"/>
          <p:cNvSpPr txBox="1"/>
          <p:nvPr/>
        </p:nvSpPr>
        <p:spPr>
          <a:xfrm>
            <a:off x="4053616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Data-Level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  <p:sp>
        <p:nvSpPr>
          <p:cNvPr id="77" name="Google Shape;346;p52"/>
          <p:cNvSpPr txBox="1"/>
          <p:nvPr/>
        </p:nvSpPr>
        <p:spPr>
          <a:xfrm>
            <a:off x="167099" y="439083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Bit/</a:t>
            </a:r>
            <a:r>
              <a:rPr lang="en-US" sz="1800" dirty="0" err="1"/>
              <a:t>Instrn</a:t>
            </a:r>
            <a:r>
              <a:rPr lang="en-US" sz="1800" dirty="0"/>
              <a:t>-Level</a:t>
            </a:r>
            <a:br>
              <a:rPr lang="en-US" sz="1800" dirty="0"/>
            </a:br>
            <a:r>
              <a:rPr lang="en-US" sz="1800" dirty="0"/>
              <a:t>Parallelism</a:t>
            </a:r>
          </a:p>
        </p:txBody>
      </p:sp>
      <p:sp>
        <p:nvSpPr>
          <p:cNvPr id="78" name="Google Shape;346;p52"/>
          <p:cNvSpPr txBox="1"/>
          <p:nvPr/>
        </p:nvSpPr>
        <p:spPr>
          <a:xfrm>
            <a:off x="2054099" y="4388341"/>
            <a:ext cx="172235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Thread-Level</a:t>
            </a:r>
            <a:br>
              <a:rPr lang="en-US" sz="1800" dirty="0" smtClean="0"/>
            </a:br>
            <a:r>
              <a:rPr lang="en-US" sz="1800" dirty="0" smtClean="0"/>
              <a:t>Parallelism</a:t>
            </a:r>
          </a:p>
        </p:txBody>
      </p:sp>
      <p:sp>
        <p:nvSpPr>
          <p:cNvPr id="79" name="Google Shape;346;p52"/>
          <p:cNvSpPr txBox="1"/>
          <p:nvPr/>
        </p:nvSpPr>
        <p:spPr>
          <a:xfrm>
            <a:off x="7010751" y="3936487"/>
            <a:ext cx="1373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+ ALP</a:t>
            </a:r>
          </a:p>
        </p:txBody>
      </p:sp>
      <p:sp>
        <p:nvSpPr>
          <p:cNvPr id="80" name="Google Shape;346;p52"/>
          <p:cNvSpPr txBox="1"/>
          <p:nvPr/>
        </p:nvSpPr>
        <p:spPr>
          <a:xfrm>
            <a:off x="6598000" y="4388341"/>
            <a:ext cx="2219475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Accelerator-Level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56961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8"/>
          <p:cNvSpPr txBox="1">
            <a:spLocks noGrp="1"/>
          </p:cNvSpPr>
          <p:nvPr>
            <p:ph type="title" idx="4294967295"/>
          </p:nvPr>
        </p:nvSpPr>
        <p:spPr>
          <a:xfrm>
            <a:off x="167100" y="76893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Mobile </a:t>
            </a:r>
            <a:r>
              <a:rPr lang="en" sz="3000" b="1" dirty="0"/>
              <a:t>SoC HW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707" name="Google Shape;707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708" name="Google Shape;7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585" y="497099"/>
            <a:ext cx="5931599" cy="3909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58"/>
          <p:cNvGrpSpPr/>
          <p:nvPr/>
        </p:nvGrpSpPr>
        <p:grpSpPr>
          <a:xfrm>
            <a:off x="3642981" y="1171820"/>
            <a:ext cx="3757300" cy="2472000"/>
            <a:chOff x="2568725" y="1793676"/>
            <a:chExt cx="3757300" cy="2472000"/>
          </a:xfrm>
        </p:grpSpPr>
        <p:grpSp>
          <p:nvGrpSpPr>
            <p:cNvPr id="710" name="Google Shape;710;p58"/>
            <p:cNvGrpSpPr/>
            <p:nvPr/>
          </p:nvGrpSpPr>
          <p:grpSpPr>
            <a:xfrm>
              <a:off x="2568725" y="1793676"/>
              <a:ext cx="2501421" cy="2472000"/>
              <a:chOff x="2568725" y="1793676"/>
              <a:chExt cx="2501421" cy="2472000"/>
            </a:xfrm>
          </p:grpSpPr>
          <p:sp>
            <p:nvSpPr>
              <p:cNvPr id="711" name="Google Shape;711;p58"/>
              <p:cNvSpPr/>
              <p:nvPr/>
            </p:nvSpPr>
            <p:spPr>
              <a:xfrm>
                <a:off x="3654700" y="2156700"/>
                <a:ext cx="690600" cy="1946100"/>
              </a:xfrm>
              <a:prstGeom prst="upDownArrow">
                <a:avLst>
                  <a:gd name="adj1" fmla="val 23799"/>
                  <a:gd name="adj2" fmla="val 4921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8"/>
              <p:cNvSpPr/>
              <p:nvPr/>
            </p:nvSpPr>
            <p:spPr>
              <a:xfrm rot="-1544040">
                <a:off x="3020398" y="2068782"/>
                <a:ext cx="453254" cy="2182937"/>
              </a:xfrm>
              <a:prstGeom prst="upDownArrow">
                <a:avLst>
                  <a:gd name="adj1" fmla="val 23799"/>
                  <a:gd name="adj2" fmla="val 4921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8"/>
              <p:cNvSpPr/>
              <p:nvPr/>
            </p:nvSpPr>
            <p:spPr>
              <a:xfrm rot="967970">
                <a:off x="4285417" y="1808338"/>
                <a:ext cx="453457" cy="2442675"/>
              </a:xfrm>
              <a:prstGeom prst="upDownArrow">
                <a:avLst>
                  <a:gd name="adj1" fmla="val 23799"/>
                  <a:gd name="adj2" fmla="val 4921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4" name="Google Shape;714;p58"/>
            <p:cNvSpPr/>
            <p:nvPr/>
          </p:nvSpPr>
          <p:spPr>
            <a:xfrm rot="2700000">
              <a:off x="4979568" y="1686379"/>
              <a:ext cx="453114" cy="2714442"/>
            </a:xfrm>
            <a:prstGeom prst="upDownArrow">
              <a:avLst>
                <a:gd name="adj1" fmla="val 23799"/>
                <a:gd name="adj2" fmla="val 4921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Oval 11"/>
          <p:cNvSpPr/>
          <p:nvPr/>
        </p:nvSpPr>
        <p:spPr>
          <a:xfrm>
            <a:off x="2655982" y="443617"/>
            <a:ext cx="2763574" cy="1954711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29516" y="924289"/>
            <a:ext cx="435799" cy="73456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04614" y="596017"/>
            <a:ext cx="884050" cy="1324291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858695" y="223794"/>
            <a:ext cx="7184460" cy="390977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7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7885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/>
              <a:t>Potential for Specialized </a:t>
            </a:r>
            <a:r>
              <a:rPr lang="en-US" sz="3000" b="1" dirty="0" smtClean="0"/>
              <a:t>Accelerators (IPs)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91194" y="21278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8629" y="4326780"/>
            <a:ext cx="3420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12121"/>
                </a:solidFill>
                <a:latin typeface="Helvetica Neue"/>
              </a:rPr>
              <a:t>[</a:t>
            </a:r>
            <a:r>
              <a:rPr lang="en-US" sz="2000" dirty="0" err="1" smtClean="0">
                <a:solidFill>
                  <a:srgbClr val="212121"/>
                </a:solidFill>
                <a:latin typeface="Helvetica Neue"/>
              </a:rPr>
              <a:t>Brodersen</a:t>
            </a:r>
            <a:r>
              <a:rPr lang="en-US" sz="2000" dirty="0" smtClean="0">
                <a:solidFill>
                  <a:srgbClr val="212121"/>
                </a:solidFill>
                <a:latin typeface="Helvetica Neue"/>
              </a:rPr>
              <a:t> &amp; </a:t>
            </a:r>
            <a:r>
              <a:rPr lang="en-US" sz="2000" dirty="0" err="1" smtClean="0">
                <a:solidFill>
                  <a:srgbClr val="212121"/>
                </a:solidFill>
                <a:latin typeface="Helvetica Neue"/>
              </a:rPr>
              <a:t>Meng</a:t>
            </a:r>
            <a:r>
              <a:rPr lang="en-US" sz="2000" dirty="0" smtClean="0">
                <a:solidFill>
                  <a:srgbClr val="212121"/>
                </a:solidFill>
                <a:latin typeface="Helvetica Neue"/>
              </a:rPr>
              <a:t>, 2002]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113721" y="987286"/>
            <a:ext cx="3505200" cy="2378831"/>
            <a:chOff x="2113721" y="987286"/>
            <a:chExt cx="3505200" cy="2378831"/>
          </a:xfrm>
        </p:grpSpPr>
        <p:sp>
          <p:nvSpPr>
            <p:cNvPr id="5" name="Rectangle 4"/>
            <p:cNvSpPr/>
            <p:nvPr/>
          </p:nvSpPr>
          <p:spPr>
            <a:xfrm>
              <a:off x="3916017" y="1679713"/>
              <a:ext cx="506896" cy="45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12025" y="987286"/>
              <a:ext cx="506896" cy="45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13721" y="2908851"/>
              <a:ext cx="506896" cy="45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269" y="1342569"/>
            <a:ext cx="5318516" cy="3433910"/>
            <a:chOff x="205269" y="831543"/>
            <a:chExt cx="5900738" cy="3843338"/>
          </a:xfrm>
        </p:grpSpPr>
        <p:pic>
          <p:nvPicPr>
            <p:cNvPr id="3076" name="Picture 4" descr="https://lh4.googleusercontent.com/fM4yGIZuuYLUi1O6iqF0hirn6vJgEmHe1bGoBLJDXL_i4DFOja67KsuA12uC49OixT06uNhr0M31MgCcHwctMG5hC3zfOrfwJthAw-oVEheeDT4L-JyIjOhE60BuA6wUdx_yotCFM5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9" y="831543"/>
              <a:ext cx="5900738" cy="38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74035" y="3317211"/>
              <a:ext cx="1898374" cy="77850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9666" y="2202701"/>
              <a:ext cx="1779104" cy="189837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4706" y="1463312"/>
              <a:ext cx="1358346" cy="2644864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2070" y="1949445"/>
            <a:ext cx="2683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/>
              <a:t>16</a:t>
            </a:r>
            <a:endParaRPr lang="en-US" dirty="0"/>
          </a:p>
          <a:p>
            <a:pPr fontAlgn="t"/>
            <a:r>
              <a:rPr lang="en-US" dirty="0"/>
              <a:t>Encryption</a:t>
            </a:r>
          </a:p>
          <a:p>
            <a:pPr fontAlgn="t"/>
            <a:r>
              <a:rPr lang="en-US" dirty="0"/>
              <a:t>17</a:t>
            </a:r>
          </a:p>
          <a:p>
            <a:pPr fontAlgn="t"/>
            <a:r>
              <a:rPr lang="en-US" dirty="0"/>
              <a:t>Hearing Aid</a:t>
            </a:r>
          </a:p>
          <a:p>
            <a:pPr fontAlgn="t"/>
            <a:r>
              <a:rPr lang="en-US" dirty="0"/>
              <a:t>18</a:t>
            </a:r>
          </a:p>
          <a:p>
            <a:pPr fontAlgn="t"/>
            <a:r>
              <a:rPr lang="en-US" dirty="0"/>
              <a:t>FIR for disk read</a:t>
            </a:r>
          </a:p>
          <a:p>
            <a:pPr fontAlgn="t"/>
            <a:r>
              <a:rPr lang="en-US" dirty="0"/>
              <a:t>19</a:t>
            </a:r>
          </a:p>
          <a:p>
            <a:pPr fontAlgn="t"/>
            <a:r>
              <a:rPr lang="en-US" dirty="0"/>
              <a:t>MPEG Encoder</a:t>
            </a:r>
          </a:p>
          <a:p>
            <a:pPr fontAlgn="t"/>
            <a:r>
              <a:rPr lang="en-US" dirty="0" smtClean="0"/>
              <a:t>20</a:t>
            </a:r>
            <a:endParaRPr lang="en-US" dirty="0"/>
          </a:p>
          <a:p>
            <a:pPr fontAlgn="t"/>
            <a:r>
              <a:rPr lang="en-US" dirty="0"/>
              <a:t>802.11 </a:t>
            </a:r>
            <a:r>
              <a:rPr lang="en-US" dirty="0" smtClean="0"/>
              <a:t>Baseband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257" y="936153"/>
            <a:ext cx="81207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A</a:t>
            </a:r>
            <a:r>
              <a:rPr lang="en-US" sz="2200" b="1" dirty="0" smtClean="0"/>
              <a:t>ccelerator</a:t>
            </a:r>
            <a:r>
              <a:rPr lang="en-US" sz="2200" dirty="0" smtClean="0"/>
              <a:t> </a:t>
            </a:r>
            <a:r>
              <a:rPr lang="en-US" sz="2200" dirty="0"/>
              <a:t>is a hardware component that executes a targeted computation class faster </a:t>
            </a:r>
            <a:r>
              <a:rPr lang="en-US" sz="2200" dirty="0" smtClean="0"/>
              <a:t>&amp; </a:t>
            </a:r>
            <a:r>
              <a:rPr lang="en-US" sz="2200" dirty="0"/>
              <a:t>usually with (much) less </a:t>
            </a:r>
            <a:r>
              <a:rPr lang="en-US" sz="2200" dirty="0" smtClean="0"/>
              <a:t>energy.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342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33" y="1255486"/>
            <a:ext cx="4861623" cy="308428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70"/>
          <p:cNvSpPr txBox="1">
            <a:spLocks noGrp="1"/>
          </p:cNvSpPr>
          <p:nvPr>
            <p:ph type="title" idx="4294967295"/>
          </p:nvPr>
        </p:nvSpPr>
        <p:spPr>
          <a:xfrm>
            <a:off x="143288" y="172600"/>
            <a:ext cx="8325798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/>
              <a:t>CPU, GPU, </a:t>
            </a:r>
            <a:r>
              <a:rPr lang="en-US" sz="3000" b="1" dirty="0" err="1"/>
              <a:t>xPU</a:t>
            </a:r>
            <a:r>
              <a:rPr lang="en-US" sz="3000" b="1" dirty="0"/>
              <a:t> (i.e., </a:t>
            </a:r>
            <a:r>
              <a:rPr lang="en-US" sz="3000" b="1" dirty="0" smtClean="0"/>
              <a:t>Accelerators or IPs)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52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26</a:t>
            </a:fld>
            <a:endParaRPr lang="is-IS" dirty="0"/>
          </a:p>
        </p:txBody>
      </p:sp>
      <p:grpSp>
        <p:nvGrpSpPr>
          <p:cNvPr id="3" name="Group 2"/>
          <p:cNvGrpSpPr/>
          <p:nvPr/>
        </p:nvGrpSpPr>
        <p:grpSpPr>
          <a:xfrm>
            <a:off x="682833" y="994229"/>
            <a:ext cx="4861623" cy="3915785"/>
            <a:chOff x="682833" y="994229"/>
            <a:chExt cx="4861623" cy="3915785"/>
          </a:xfrm>
        </p:grpSpPr>
        <p:grpSp>
          <p:nvGrpSpPr>
            <p:cNvPr id="53" name="Group 52"/>
            <p:cNvGrpSpPr/>
            <p:nvPr/>
          </p:nvGrpSpPr>
          <p:grpSpPr>
            <a:xfrm>
              <a:off x="682833" y="994229"/>
              <a:ext cx="4861623" cy="3521423"/>
              <a:chOff x="0" y="0"/>
              <a:chExt cx="8060333" cy="6858000"/>
            </a:xfrm>
          </p:grpSpPr>
          <p:pic>
            <p:nvPicPr>
              <p:cNvPr id="54" name="Picture 53" descr="a1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60333" cy="6858000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2099065" y="4279432"/>
                <a:ext cx="2053812" cy="2440940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152877" y="5156728"/>
                <a:ext cx="1613760" cy="1563643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1392644" y="4540682"/>
              <a:ext cx="3441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2019 Apple A12 </a:t>
              </a:r>
              <a:r>
                <a:rPr lang="en-US" dirty="0" smtClean="0"/>
                <a:t>w/ 42 </a:t>
              </a:r>
              <a:r>
                <a:rPr lang="en-US" dirty="0"/>
                <a:t>accelerators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03257" y="1573452"/>
            <a:ext cx="2917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42 Really?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The Hitchhiker's Guide to the </a:t>
            </a:r>
            <a:r>
              <a:rPr lang="en-US" sz="2800" dirty="0" smtClean="0">
                <a:solidFill>
                  <a:schemeClr val="accent1"/>
                </a:solidFill>
              </a:rPr>
              <a:t>Galaxy?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087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45" y="2265"/>
            <a:ext cx="8338103" cy="44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59"/>
          <p:cNvSpPr txBox="1">
            <a:spLocks noGrp="1"/>
          </p:cNvSpPr>
          <p:nvPr>
            <p:ph type="title" idx="4294967295"/>
          </p:nvPr>
        </p:nvSpPr>
        <p:spPr>
          <a:xfrm>
            <a:off x="167100" y="33808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Example Usecase</a:t>
            </a:r>
            <a:endParaRPr sz="3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(recording 4K video)</a:t>
            </a:r>
            <a:endParaRPr sz="3000" b="1"/>
          </a:p>
        </p:txBody>
      </p:sp>
      <p:sp>
        <p:nvSpPr>
          <p:cNvPr id="722" name="Google Shape;722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723" name="Google Shape;723;p59"/>
          <p:cNvSpPr txBox="1">
            <a:spLocks noGrp="1"/>
          </p:cNvSpPr>
          <p:nvPr>
            <p:ph type="title" idx="4294967295"/>
          </p:nvPr>
        </p:nvSpPr>
        <p:spPr>
          <a:xfrm>
            <a:off x="167100" y="3122697"/>
            <a:ext cx="4545258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Janapa Reddi, et al.,</a:t>
            </a:r>
            <a:endParaRPr sz="24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IEEE Micro, Jan/Feb 2019</a:t>
            </a:r>
            <a:endParaRPr sz="2400" b="1" dirty="0"/>
          </a:p>
        </p:txBody>
      </p:sp>
      <p:sp>
        <p:nvSpPr>
          <p:cNvPr id="6" name="Google Shape;728;p60"/>
          <p:cNvSpPr txBox="1"/>
          <p:nvPr/>
        </p:nvSpPr>
        <p:spPr>
          <a:xfrm>
            <a:off x="255060" y="4119695"/>
            <a:ext cx="8527800" cy="51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26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ALP = Parallelism among workload components concurrently executing on multiple accelerators (</a:t>
            </a: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IPs)</a:t>
            </a:r>
            <a:endParaRPr lang="en-US" sz="26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8438" y="956035"/>
            <a:ext cx="5939317" cy="2331447"/>
            <a:chOff x="1808438" y="1039465"/>
            <a:chExt cx="5939317" cy="2331447"/>
          </a:xfrm>
        </p:grpSpPr>
        <p:sp>
          <p:nvSpPr>
            <p:cNvPr id="7" name="Oval 6"/>
            <p:cNvSpPr/>
            <p:nvPr/>
          </p:nvSpPr>
          <p:spPr>
            <a:xfrm>
              <a:off x="5428813" y="1039465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08438" y="1814376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70722" y="2592644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70722" y="1039465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28813" y="2576837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64484" y="2592644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64484" y="1191865"/>
              <a:ext cx="1083271" cy="7782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52302" y="14715"/>
            <a:ext cx="5482100" cy="4304130"/>
            <a:chOff x="3252302" y="98145"/>
            <a:chExt cx="5482100" cy="4304130"/>
          </a:xfrm>
        </p:grpSpPr>
        <p:sp>
          <p:nvSpPr>
            <p:cNvPr id="15" name="Oval 14"/>
            <p:cNvSpPr/>
            <p:nvPr/>
          </p:nvSpPr>
          <p:spPr>
            <a:xfrm>
              <a:off x="5578229" y="98145"/>
              <a:ext cx="684828" cy="8875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20140" y="108006"/>
              <a:ext cx="684828" cy="8875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78229" y="3514695"/>
              <a:ext cx="684828" cy="8875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52302" y="1807847"/>
              <a:ext cx="684828" cy="8875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49574" y="2576837"/>
              <a:ext cx="684828" cy="8875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53740" y="1764998"/>
              <a:ext cx="684828" cy="8875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6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0"/>
          <p:cNvSpPr txBox="1"/>
          <p:nvPr/>
        </p:nvSpPr>
        <p:spPr>
          <a:xfrm>
            <a:off x="241134" y="3490079"/>
            <a:ext cx="8787256" cy="141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Must run each </a:t>
            </a:r>
            <a:r>
              <a:rPr lang="en-US" sz="26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usecase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sufficiently fast -- no need faster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26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usecase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uses IPs concurrently: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more ALP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than serial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For each </a:t>
            </a:r>
            <a:r>
              <a:rPr lang="en-US" sz="26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usecase</a:t>
            </a: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, how much acceleration for each IP?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60"/>
          <p:cNvSpPr txBox="1">
            <a:spLocks noGrp="1"/>
          </p:cNvSpPr>
          <p:nvPr>
            <p:ph type="title" idx="4294967295"/>
          </p:nvPr>
        </p:nvSpPr>
        <p:spPr>
          <a:xfrm>
            <a:off x="167100" y="-63777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Mobile </a:t>
            </a:r>
            <a:r>
              <a:rPr lang="en" sz="3000" b="1" dirty="0"/>
              <a:t>SoCs Run Usecases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730" name="Google Shape;730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aphicFrame>
        <p:nvGraphicFramePr>
          <p:cNvPr id="731" name="Google Shape;731;p60"/>
          <p:cNvGraphicFramePr/>
          <p:nvPr>
            <p:extLst>
              <p:ext uri="{D42A27DB-BD31-4B8C-83A1-F6EECF244321}">
                <p14:modId xmlns:p14="http://schemas.microsoft.com/office/powerpoint/2010/main" val="2919166675"/>
              </p:ext>
            </p:extLst>
          </p:nvPr>
        </p:nvGraphicFramePr>
        <p:xfrm>
          <a:off x="64871" y="709939"/>
          <a:ext cx="9029044" cy="2712539"/>
        </p:xfrm>
        <a:graphic>
          <a:graphicData uri="http://schemas.openxmlformats.org/drawingml/2006/table">
            <a:tbl>
              <a:tblPr>
                <a:noFill/>
                <a:tableStyleId>{E84CD4B5-45A1-443D-80C9-9162C2EB3B1E}</a:tableStyleId>
              </a:tblPr>
              <a:tblGrid>
                <a:gridCol w="1972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94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5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25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599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Accelerators</a:t>
                      </a:r>
                      <a:r>
                        <a:rPr lang="en-US" baseline="0" dirty="0" smtClean="0"/>
                        <a:t> (IPs) </a:t>
                      </a:r>
                      <a:r>
                        <a:rPr lang="en-US" dirty="0" smtClean="0">
                          <a:sym typeface="Wingdings"/>
                        </a:rPr>
                        <a:t>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600" dirty="0" smtClean="0">
                        <a:sym typeface="Wingding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 smtClean="0">
                          <a:sym typeface="Wingdings"/>
                        </a:rPr>
                        <a:t>Usecases</a:t>
                      </a:r>
                      <a:r>
                        <a:rPr lang="en-US" baseline="0" dirty="0" smtClean="0">
                          <a:sym typeface="Wingdings"/>
                        </a:rPr>
                        <a:t> (rows)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CPUs</a:t>
                      </a:r>
                      <a:endParaRPr lang="en-US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(AP)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Display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Media </a:t>
                      </a:r>
                      <a:r>
                        <a:rPr lang="en-US" sz="1200" dirty="0" err="1" smtClean="0"/>
                        <a:t>Scaler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GPU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Image Signal Proc.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JPEG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Pixel Visual</a:t>
                      </a:r>
                      <a:r>
                        <a:rPr lang="en-US" sz="1200" baseline="0" dirty="0" smtClean="0"/>
                        <a:t> Core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Video Decoder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Video</a:t>
                      </a:r>
                      <a:r>
                        <a:rPr lang="en-US" sz="1200" baseline="0" dirty="0" smtClean="0"/>
                        <a:t> Encoder</a:t>
                      </a:r>
                      <a:endParaRPr sz="1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Dozens More</a:t>
                      </a:r>
                      <a:endParaRPr sz="1200" b="1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rgbClr val="666666"/>
                          </a:solidFill>
                        </a:rPr>
                        <a:t>Photo</a:t>
                      </a:r>
                      <a:r>
                        <a:rPr lang="en-US" sz="1400" baseline="0" dirty="0" smtClean="0">
                          <a:solidFill>
                            <a:srgbClr val="666666"/>
                          </a:solidFill>
                        </a:rPr>
                        <a:t> Enhancing</a:t>
                      </a:r>
                      <a:endParaRPr sz="1400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Video</a:t>
                      </a:r>
                      <a:r>
                        <a:rPr lang="en-US" sz="1400" baseline="0" dirty="0" smtClean="0">
                          <a:solidFill>
                            <a:srgbClr val="666666"/>
                          </a:solidFill>
                        </a:rPr>
                        <a:t> C</a:t>
                      </a: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apture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X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Video</a:t>
                      </a:r>
                      <a:r>
                        <a:rPr lang="en-US" sz="1400" baseline="0" dirty="0" smtClean="0">
                          <a:solidFill>
                            <a:srgbClr val="666666"/>
                          </a:solidFill>
                        </a:rPr>
                        <a:t> C</a:t>
                      </a: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apture</a:t>
                      </a:r>
                      <a:r>
                        <a:rPr lang="en-US" sz="1400" dirty="0" smtClean="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HDR</a:t>
                      </a:r>
                      <a:endParaRPr sz="14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Video</a:t>
                      </a:r>
                      <a:r>
                        <a:rPr lang="en-US" sz="1400" baseline="0" dirty="0" smtClean="0">
                          <a:solidFill>
                            <a:srgbClr val="666666"/>
                          </a:solidFill>
                        </a:rPr>
                        <a:t> P</a:t>
                      </a:r>
                      <a:r>
                        <a:rPr lang="en" sz="1400" dirty="0" smtClean="0">
                          <a:solidFill>
                            <a:srgbClr val="666666"/>
                          </a:solidFill>
                        </a:rPr>
                        <a:t>layback</a:t>
                      </a:r>
                      <a:endParaRPr sz="14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rgbClr val="666666"/>
                          </a:solidFill>
                        </a:rPr>
                        <a:t>Image Recognition</a:t>
                      </a:r>
                      <a:endParaRPr sz="14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-32850" y="2180938"/>
            <a:ext cx="8932950" cy="48539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94476" y="708337"/>
            <a:ext cx="692727" cy="71490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07642" y="691923"/>
            <a:ext cx="692727" cy="71490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4457" y="708337"/>
            <a:ext cx="692727" cy="71490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78644" y="708337"/>
            <a:ext cx="692727" cy="71490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14625" y="709939"/>
            <a:ext cx="692727" cy="714907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99" y="865634"/>
            <a:ext cx="5714189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" name="Google Shape;744;p62"/>
          <p:cNvSpPr txBox="1"/>
          <p:nvPr/>
        </p:nvSpPr>
        <p:spPr>
          <a:xfrm>
            <a:off x="228600" y="973275"/>
            <a:ext cx="852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Envision usecases 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years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ahead)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Port to many SoCs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??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iversity hinders use</a:t>
            </a:r>
            <a:b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[Facebook, HPCA’19]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What </a:t>
            </a:r>
            <a:r>
              <a:rPr lang="en-US" sz="26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abstraction</a:t>
            </a:r>
            <a:b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should</a:t>
            </a:r>
            <a:r>
              <a:rPr lang="en-US" sz="2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SW use? </a:t>
            </a:r>
            <a:endParaRPr sz="26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62"/>
          <p:cNvSpPr txBox="1">
            <a:spLocks noGrp="1"/>
          </p:cNvSpPr>
          <p:nvPr>
            <p:ph type="title" idx="4294967295"/>
          </p:nvPr>
        </p:nvSpPr>
        <p:spPr>
          <a:xfrm>
            <a:off x="167100" y="141375"/>
            <a:ext cx="8733000" cy="512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Mobile </a:t>
            </a:r>
            <a:r>
              <a:rPr lang="en" sz="3000" b="1" dirty="0" smtClean="0"/>
              <a:t>SoCs </a:t>
            </a:r>
            <a:r>
              <a:rPr lang="en" sz="3000" b="1" dirty="0"/>
              <a:t>Hard To </a:t>
            </a:r>
            <a:r>
              <a:rPr lang="en-US" sz="3000" b="1" dirty="0" smtClean="0"/>
              <a:t>Program For and </a:t>
            </a:r>
            <a:r>
              <a:rPr lang="en" sz="3000" b="1" dirty="0" smtClean="0"/>
              <a:t>Select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746" name="Google Shape;746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7938E-AEDA-0842-A795-6A556EA1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2514600" y="1043950"/>
            <a:ext cx="4088675" cy="28977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54114" y="4280704"/>
            <a:ext cx="2146886" cy="6669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72" y="345890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endParaRPr lang="en-US" sz="15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562" y="93328"/>
            <a:ext cx="8590083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Computing Community </a:t>
            </a:r>
            <a:r>
              <a:rPr lang="en-US" dirty="0" smtClean="0"/>
              <a:t>Consortium (CCC):</a:t>
            </a:r>
            <a:br>
              <a:rPr lang="en-US" dirty="0" smtClean="0"/>
            </a:br>
            <a:r>
              <a:rPr lang="en-US" dirty="0" smtClean="0"/>
              <a:t>Catalyzing I.T.’s </a:t>
            </a:r>
            <a:r>
              <a:rPr lang="en-US" dirty="0"/>
              <a:t>Virtuous Cycle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7416144-578C-8240-9D7A-5C0DAA2CC609}"/>
              </a:ext>
            </a:extLst>
          </p:cNvPr>
          <p:cNvGrpSpPr/>
          <p:nvPr/>
        </p:nvGrpSpPr>
        <p:grpSpPr>
          <a:xfrm>
            <a:off x="3857625" y="2738650"/>
            <a:ext cx="1428750" cy="1698620"/>
            <a:chOff x="3656911" y="3679195"/>
            <a:chExt cx="1905000" cy="22648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4B1A35-E90B-ED4E-B766-66F7A70837F1}"/>
                </a:ext>
              </a:extLst>
            </p:cNvPr>
            <p:cNvSpPr/>
            <p:nvPr/>
          </p:nvSpPr>
          <p:spPr>
            <a:xfrm>
              <a:off x="3835212" y="5543913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Academia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0982DE4-58EE-804F-ADBC-D50335BA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6911" y="3679195"/>
              <a:ext cx="1905000" cy="1905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E3FAD6A-0865-7B4C-B5AB-1BD2BFC9BAAC}"/>
              </a:ext>
            </a:extLst>
          </p:cNvPr>
          <p:cNvGrpSpPr/>
          <p:nvPr/>
        </p:nvGrpSpPr>
        <p:grpSpPr>
          <a:xfrm>
            <a:off x="3857625" y="545613"/>
            <a:ext cx="1428750" cy="1487892"/>
            <a:chOff x="7866446" y="3685844"/>
            <a:chExt cx="1905000" cy="198385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71FE341A-7E77-C444-80EB-6BF3DBE85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6446" y="3685844"/>
              <a:ext cx="1905000" cy="1905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6499AAD-FEB3-584B-B491-9AA3974903CD}"/>
                </a:ext>
              </a:extLst>
            </p:cNvPr>
            <p:cNvSpPr/>
            <p:nvPr/>
          </p:nvSpPr>
          <p:spPr>
            <a:xfrm>
              <a:off x="8044747" y="5269591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Citizens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28ECE3B-6F15-3542-859D-A2BDE848CC6C}"/>
              </a:ext>
            </a:extLst>
          </p:cNvPr>
          <p:cNvGrpSpPr/>
          <p:nvPr/>
        </p:nvGrpSpPr>
        <p:grpSpPr>
          <a:xfrm>
            <a:off x="6041948" y="1412802"/>
            <a:ext cx="1428750" cy="1829013"/>
            <a:chOff x="5981174" y="3555216"/>
            <a:chExt cx="1905000" cy="243868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9587B83F-4A08-484B-BE1E-A6FF1A08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1174" y="3555216"/>
              <a:ext cx="1905000" cy="190500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9E3B262-B78E-3D47-8270-053CDAD8982C}"/>
                </a:ext>
              </a:extLst>
            </p:cNvPr>
            <p:cNvSpPr/>
            <p:nvPr/>
          </p:nvSpPr>
          <p:spPr>
            <a:xfrm>
              <a:off x="6158282" y="5593791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Government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59CFCE2-E4E9-5C43-8A1D-2723667A6325}"/>
              </a:ext>
            </a:extLst>
          </p:cNvPr>
          <p:cNvGrpSpPr/>
          <p:nvPr/>
        </p:nvGrpSpPr>
        <p:grpSpPr>
          <a:xfrm>
            <a:off x="1635347" y="1451992"/>
            <a:ext cx="1428750" cy="1789823"/>
            <a:chOff x="1500733" y="3607469"/>
            <a:chExt cx="1905000" cy="238643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54637B4B-27B9-EC46-ACA7-ABB0D706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0733" y="3607469"/>
              <a:ext cx="1905000" cy="19050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F402FF9-9F95-C04D-BB54-5A130F88CDF0}"/>
                </a:ext>
              </a:extLst>
            </p:cNvPr>
            <p:cNvSpPr/>
            <p:nvPr/>
          </p:nvSpPr>
          <p:spPr>
            <a:xfrm>
              <a:off x="1660424" y="5593791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Industry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8979A4E2-FDA8-784B-AA59-8D50F1EDF769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5383055" y="1529217"/>
            <a:ext cx="767409" cy="481591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0B73EC4A-F984-C144-880C-C1923DDB5A7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038005" y="1560720"/>
            <a:ext cx="767409" cy="481592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0BD4869-ADFE-7B45-8599-C8653E5E3DEE}"/>
              </a:ext>
            </a:extLst>
          </p:cNvPr>
          <p:cNvCxnSpPr>
            <a:cxnSpLocks noChangeAspect="1"/>
          </p:cNvCxnSpPr>
          <p:nvPr/>
        </p:nvCxnSpPr>
        <p:spPr>
          <a:xfrm rot="10800000" flipV="1">
            <a:off x="5390054" y="3047805"/>
            <a:ext cx="660427" cy="414455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B281352B-C6BE-B448-9C84-126D100CC717}"/>
              </a:ext>
            </a:extLst>
          </p:cNvPr>
          <p:cNvCxnSpPr>
            <a:cxnSpLocks noChangeAspect="1"/>
          </p:cNvCxnSpPr>
          <p:nvPr/>
        </p:nvCxnSpPr>
        <p:spPr>
          <a:xfrm>
            <a:off x="3084680" y="3012172"/>
            <a:ext cx="767409" cy="481591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BEC8BC77-115E-1146-8DBE-B9A23F04290D}"/>
              </a:ext>
            </a:extLst>
          </p:cNvPr>
          <p:cNvCxnSpPr>
            <a:cxnSpLocks/>
          </p:cNvCxnSpPr>
          <p:nvPr/>
        </p:nvCxnSpPr>
        <p:spPr>
          <a:xfrm>
            <a:off x="3363357" y="2442317"/>
            <a:ext cx="2440532" cy="0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496795F4-5E70-9C47-859E-C6F5453DA1BA}"/>
              </a:ext>
            </a:extLst>
          </p:cNvPr>
          <p:cNvCxnSpPr>
            <a:cxnSpLocks/>
          </p:cNvCxnSpPr>
          <p:nvPr/>
        </p:nvCxnSpPr>
        <p:spPr>
          <a:xfrm>
            <a:off x="4571266" y="2047433"/>
            <a:ext cx="0" cy="737637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43D0E908-4BBA-4F49-B0B0-078152825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672" y="2210591"/>
            <a:ext cx="1568657" cy="528478"/>
          </a:xfrm>
          <a:prstGeom prst="rect">
            <a:avLst/>
          </a:prstGeom>
        </p:spPr>
      </p:pic>
      <p:sp>
        <p:nvSpPr>
          <p:cNvPr id="30" name="Slide Number Placeholder 1">
            <a:hlinkClick r:id="rId9"/>
            <a:extLst>
              <a:ext uri="{FF2B5EF4-FFF2-40B4-BE49-F238E27FC236}">
                <a16:creationId xmlns:a16="http://schemas.microsoft.com/office/drawing/2014/main" xmlns="" id="{B79B145D-2AB3-2544-A475-E808DE510E8C}"/>
              </a:ext>
            </a:extLst>
          </p:cNvPr>
          <p:cNvSpPr txBox="1">
            <a:spLocks/>
          </p:cNvSpPr>
          <p:nvPr/>
        </p:nvSpPr>
        <p:spPr>
          <a:xfrm>
            <a:off x="94957" y="4463731"/>
            <a:ext cx="8949636" cy="5399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buClrTx/>
            </a:pPr>
            <a:r>
              <a:rPr lang="en-US" sz="2400" b="1" dirty="0">
                <a:solidFill>
                  <a:srgbClr val="A6093D"/>
                </a:solidFill>
                <a:latin typeface="Calibri"/>
              </a:rPr>
              <a:t>Get involved w/ white papers, workshops, &amp; advocating I.T. research</a:t>
            </a:r>
          </a:p>
          <a:p>
            <a:pPr algn="ctr" defTabSz="342900">
              <a:buClrTx/>
            </a:pPr>
            <a:r>
              <a:rPr lang="en-US" sz="2400" b="1" dirty="0">
                <a:solidFill>
                  <a:srgbClr val="A6093D"/>
                </a:solidFill>
                <a:latin typeface="Calibri"/>
              </a:rPr>
              <a:t>(to do good &amp; make your research better)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FAFF79D5-72A5-2840-A35C-90FFAD60DB6B}"/>
              </a:ext>
            </a:extLst>
          </p:cNvPr>
          <p:cNvSpPr/>
          <p:nvPr/>
        </p:nvSpPr>
        <p:spPr>
          <a:xfrm rot="17164600">
            <a:off x="3005584" y="1106939"/>
            <a:ext cx="1347473" cy="1330606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FC5195AA-E7B1-0A4B-AC60-79E3A8C705DD}"/>
              </a:ext>
            </a:extLst>
          </p:cNvPr>
          <p:cNvSpPr/>
          <p:nvPr/>
        </p:nvSpPr>
        <p:spPr>
          <a:xfrm rot="10800000">
            <a:off x="2881838" y="2394671"/>
            <a:ext cx="1751907" cy="1751907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0C667B87-71E8-E148-987D-E1AABFF26CA7}"/>
              </a:ext>
            </a:extLst>
          </p:cNvPr>
          <p:cNvSpPr/>
          <p:nvPr/>
        </p:nvSpPr>
        <p:spPr>
          <a:xfrm rot="5400000">
            <a:off x="4531921" y="2394671"/>
            <a:ext cx="1751907" cy="1751907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D97C3CCD-D2CA-4E44-A4E6-0E828C72AB49}"/>
              </a:ext>
            </a:extLst>
          </p:cNvPr>
          <p:cNvSpPr/>
          <p:nvPr/>
        </p:nvSpPr>
        <p:spPr>
          <a:xfrm>
            <a:off x="4531921" y="1092536"/>
            <a:ext cx="1751907" cy="1751907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9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7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 animBg="1"/>
      <p:bldP spid="28" grpId="0" animBg="1"/>
      <p:bldP spid="29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1"/>
          <p:cNvSpPr txBox="1"/>
          <p:nvPr/>
        </p:nvSpPr>
        <p:spPr>
          <a:xfrm>
            <a:off x="304800" y="973275"/>
            <a:ext cx="852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Envision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usecases </a:t>
            </a:r>
            <a:b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(2-3 years ahead)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Select IPs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Size IPs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Design 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Uncore</a:t>
            </a: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lang="en-US" sz="10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sz="10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sz="12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Which accelerators? How big? </a:t>
            </a: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How to even start? </a:t>
            </a:r>
            <a:endParaRPr sz="26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endParaRPr sz="12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61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8100" lvl="0" rtl="0"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en-US" sz="3000" b="1" dirty="0" smtClean="0"/>
              <a:t>Mobile </a:t>
            </a:r>
            <a:r>
              <a:rPr lang="en" sz="3000" b="1" dirty="0" smtClean="0"/>
              <a:t>SoCs </a:t>
            </a:r>
            <a:r>
              <a:rPr lang="en" sz="3000" b="1" dirty="0"/>
              <a:t>Hard To Design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738" name="Google Shape;738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739" name="Google Shape;7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350" y="915765"/>
            <a:ext cx="5319349" cy="328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0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04800" y="973275"/>
            <a:ext cx="852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Computer History &amp; X-</a:t>
            </a:r>
            <a:r>
              <a:rPr lang="en-US" sz="2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level Parallelism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b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Harbinger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Gables ALP </a:t>
            </a:r>
            <a:r>
              <a:rPr lang="en-US" sz="2600" b="1" dirty="0" err="1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 Model </a:t>
            </a:r>
            <a:r>
              <a:rPr lang="en-US" sz="24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(ok to get lost)</a:t>
            </a:r>
            <a:endParaRPr lang="en-US" sz="2600" b="1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endParaRPr lang="en-US" sz="2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Call 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 Action for Accelerator-level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Parallelism</a:t>
            </a: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Outline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3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>
            <a:spLocks noGrp="1"/>
          </p:cNvSpPr>
          <p:nvPr>
            <p:ph type="title" idx="4294967295"/>
          </p:nvPr>
        </p:nvSpPr>
        <p:spPr>
          <a:xfrm>
            <a:off x="167100" y="80929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Computer </a:t>
            </a:r>
            <a:r>
              <a:rPr lang="en" sz="3000" b="1" dirty="0"/>
              <a:t>Architecture </a:t>
            </a:r>
            <a:r>
              <a:rPr lang="en-US" sz="3000" b="1" dirty="0" smtClean="0"/>
              <a:t>&amp; </a:t>
            </a:r>
            <a:r>
              <a:rPr lang="en-US" sz="3000" b="1" dirty="0" smtClean="0">
                <a:solidFill>
                  <a:srgbClr val="FF6600"/>
                </a:solidFill>
              </a:rPr>
              <a:t>Models</a:t>
            </a:r>
            <a:endParaRPr sz="3000" b="1" dirty="0">
              <a:solidFill>
                <a:srgbClr val="FF6600"/>
              </a:solidFill>
            </a:endParaRPr>
          </a:p>
        </p:txBody>
      </p:sp>
      <p:sp>
        <p:nvSpPr>
          <p:cNvPr id="333" name="Google Shape;333;p52"/>
          <p:cNvSpPr txBox="1">
            <a:spLocks noGrp="1"/>
          </p:cNvSpPr>
          <p:nvPr>
            <p:ph type="sldNum" idx="12"/>
          </p:nvPr>
        </p:nvSpPr>
        <p:spPr>
          <a:xfrm>
            <a:off x="8556784" y="461320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694741" y="1150917"/>
            <a:ext cx="2330402" cy="2256152"/>
            <a:chOff x="1469308" y="1550093"/>
            <a:chExt cx="2467740" cy="2299382"/>
          </a:xfrm>
        </p:grpSpPr>
        <p:grpSp>
          <p:nvGrpSpPr>
            <p:cNvPr id="17" name="Google Shape;364;p53"/>
            <p:cNvGrpSpPr/>
            <p:nvPr/>
          </p:nvGrpSpPr>
          <p:grpSpPr>
            <a:xfrm>
              <a:off x="2078908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18" name="Google Shape;365;p53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22" name="Google Shape;366;p53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67;p53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368;p53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369;p53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70;p53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71;p53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" name="Google Shape;372;p53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3;p53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74;p53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375;p53"/>
            <p:cNvGrpSpPr/>
            <p:nvPr/>
          </p:nvGrpSpPr>
          <p:grpSpPr>
            <a:xfrm>
              <a:off x="1469308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29" name="Google Shape;376;p53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33" name="Google Shape;377;p53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78;p53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79;p53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80;p53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81;p53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2;p53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" name="Google Shape;383;p53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84;p53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85;p53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86;p53"/>
            <p:cNvGrpSpPr/>
            <p:nvPr/>
          </p:nvGrpSpPr>
          <p:grpSpPr>
            <a:xfrm>
              <a:off x="3298108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40" name="Google Shape;387;p53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44" name="Google Shape;388;p53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89;p53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90;p53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91;p53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92;p53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93;p53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" name="Google Shape;394;p53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95;p53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96;p53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397;p53"/>
            <p:cNvGrpSpPr/>
            <p:nvPr/>
          </p:nvGrpSpPr>
          <p:grpSpPr>
            <a:xfrm>
              <a:off x="2688508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51" name="Google Shape;398;p53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55" name="Google Shape;399;p53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400;p53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401;p53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402;p53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403;p53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404;p53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" name="Google Shape;405;p53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06;p53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07;p53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408;p53"/>
            <p:cNvSpPr/>
            <p:nvPr/>
          </p:nvSpPr>
          <p:spPr>
            <a:xfrm rot="5400000">
              <a:off x="2690998" y="990900"/>
              <a:ext cx="146700" cy="23454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0;p53"/>
            <p:cNvSpPr txBox="1"/>
            <p:nvPr/>
          </p:nvSpPr>
          <p:spPr>
            <a:xfrm>
              <a:off x="1531349" y="3507775"/>
              <a:ext cx="2391834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/>
                <a:t>Multiprocessor</a:t>
              </a:r>
              <a:r>
                <a:rPr lang="en-US" sz="1800" b="1" dirty="0"/>
                <a:t> </a:t>
              </a:r>
              <a:r>
                <a:rPr lang="en-US" sz="1800" b="1" dirty="0" smtClean="0"/>
                <a:t>&amp; </a:t>
              </a:r>
              <a:r>
                <a:rPr lang="en-US" sz="1800" b="1" dirty="0" smtClean="0">
                  <a:solidFill>
                    <a:srgbClr val="FF6600"/>
                  </a:solidFill>
                </a:rPr>
                <a:t>Amdahl’s Law</a:t>
              </a:r>
              <a:endParaRPr sz="18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9029" y="1145443"/>
            <a:ext cx="2439475" cy="2261625"/>
            <a:chOff x="4124407" y="1414025"/>
            <a:chExt cx="2820600" cy="2435450"/>
          </a:xfrm>
        </p:grpSpPr>
        <p:grpSp>
          <p:nvGrpSpPr>
            <p:cNvPr id="63" name="Google Shape;429;p54"/>
            <p:cNvGrpSpPr/>
            <p:nvPr/>
          </p:nvGrpSpPr>
          <p:grpSpPr>
            <a:xfrm>
              <a:off x="4872842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64" name="Google Shape;430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68" name="Google Shape;431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432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433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434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435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436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" name="Google Shape;437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38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39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440;p54"/>
            <p:cNvGrpSpPr/>
            <p:nvPr/>
          </p:nvGrpSpPr>
          <p:grpSpPr>
            <a:xfrm>
              <a:off x="4263242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75" name="Google Shape;441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79" name="Google Shape;442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443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444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445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446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447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" name="Google Shape;448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49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0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451;p54"/>
            <p:cNvGrpSpPr/>
            <p:nvPr/>
          </p:nvGrpSpPr>
          <p:grpSpPr>
            <a:xfrm>
              <a:off x="6092042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86" name="Google Shape;452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90" name="Google Shape;453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454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455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456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457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458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" name="Google Shape;459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60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61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462;p54"/>
            <p:cNvGrpSpPr/>
            <p:nvPr/>
          </p:nvGrpSpPr>
          <p:grpSpPr>
            <a:xfrm>
              <a:off x="5482442" y="1550093"/>
              <a:ext cx="625075" cy="1400955"/>
              <a:chOff x="345900" y="1169050"/>
              <a:chExt cx="1080324" cy="2169669"/>
            </a:xfrm>
          </p:grpSpPr>
          <p:grpSp>
            <p:nvGrpSpPr>
              <p:cNvPr id="97" name="Google Shape;463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101" name="Google Shape;464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465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466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467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468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469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" name="Google Shape;470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71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72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" name="Google Shape;473;p54"/>
            <p:cNvSpPr/>
            <p:nvPr/>
          </p:nvSpPr>
          <p:spPr>
            <a:xfrm rot="5400000">
              <a:off x="5484932" y="990900"/>
              <a:ext cx="146700" cy="23454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5;p54"/>
            <p:cNvSpPr txBox="1"/>
            <p:nvPr/>
          </p:nvSpPr>
          <p:spPr>
            <a:xfrm>
              <a:off x="4385582" y="3507775"/>
              <a:ext cx="21783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/>
                <a:t>Multicore</a:t>
              </a:r>
              <a:r>
                <a:rPr lang="en-US" sz="1800" b="1" dirty="0"/>
                <a:t> </a:t>
              </a:r>
              <a:r>
                <a:rPr lang="en-US" sz="1800" b="1" dirty="0" smtClean="0"/>
                <a:t>&amp; </a:t>
              </a:r>
              <a:r>
                <a:rPr lang="en-US" sz="1800" b="1" dirty="0" smtClean="0">
                  <a:solidFill>
                    <a:srgbClr val="FF6600"/>
                  </a:solidFill>
                </a:rPr>
                <a:t>Roofline</a:t>
              </a:r>
              <a:endParaRPr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109" name="Google Shape;477;p54"/>
            <p:cNvSpPr/>
            <p:nvPr/>
          </p:nvSpPr>
          <p:spPr>
            <a:xfrm>
              <a:off x="4124407" y="1414025"/>
              <a:ext cx="2820600" cy="8229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29425" y="365208"/>
            <a:ext cx="2678369" cy="1859816"/>
            <a:chOff x="6329425" y="885355"/>
            <a:chExt cx="2678369" cy="1859816"/>
          </a:xfrm>
        </p:grpSpPr>
        <p:cxnSp>
          <p:nvCxnSpPr>
            <p:cNvPr id="124" name="Google Shape;757;p63"/>
            <p:cNvCxnSpPr/>
            <p:nvPr/>
          </p:nvCxnSpPr>
          <p:spPr>
            <a:xfrm>
              <a:off x="6978674" y="2533196"/>
              <a:ext cx="1731566" cy="72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758;p63"/>
            <p:cNvCxnSpPr/>
            <p:nvPr/>
          </p:nvCxnSpPr>
          <p:spPr>
            <a:xfrm rot="10800000">
              <a:off x="6949144" y="1296959"/>
              <a:ext cx="29530" cy="123623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" name="Google Shape;759;p63"/>
            <p:cNvSpPr txBox="1"/>
            <p:nvPr/>
          </p:nvSpPr>
          <p:spPr>
            <a:xfrm>
              <a:off x="7903310" y="2473988"/>
              <a:ext cx="1104484" cy="27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/>
                <a:t>Insight </a:t>
              </a:r>
              <a:endParaRPr sz="2000" dirty="0"/>
            </a:p>
          </p:txBody>
        </p:sp>
        <p:sp>
          <p:nvSpPr>
            <p:cNvPr id="127" name="Google Shape;760;p63"/>
            <p:cNvSpPr txBox="1"/>
            <p:nvPr/>
          </p:nvSpPr>
          <p:spPr>
            <a:xfrm>
              <a:off x="6329425" y="885355"/>
              <a:ext cx="1368729" cy="27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/>
                <a:t>Accuracy</a:t>
              </a:r>
              <a:endParaRPr sz="2000" dirty="0"/>
            </a:p>
          </p:txBody>
        </p:sp>
        <p:cxnSp>
          <p:nvCxnSpPr>
            <p:cNvPr id="128" name="Google Shape;761;p63"/>
            <p:cNvCxnSpPr/>
            <p:nvPr/>
          </p:nvCxnSpPr>
          <p:spPr>
            <a:xfrm rot="10800000" flipH="1">
              <a:off x="6978674" y="1666959"/>
              <a:ext cx="1240255" cy="844759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9" name="Google Shape;762;p63"/>
            <p:cNvSpPr txBox="1"/>
            <p:nvPr/>
          </p:nvSpPr>
          <p:spPr>
            <a:xfrm>
              <a:off x="7854462" y="1263183"/>
              <a:ext cx="1045638" cy="27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/>
                <a:t>Effort </a:t>
              </a:r>
              <a:endParaRPr sz="2000" dirty="0"/>
            </a:p>
          </p:txBody>
        </p:sp>
      </p:grpSp>
      <p:sp>
        <p:nvSpPr>
          <p:cNvPr id="130" name="Google Shape;753;p63"/>
          <p:cNvSpPr txBox="1"/>
          <p:nvPr/>
        </p:nvSpPr>
        <p:spPr>
          <a:xfrm>
            <a:off x="6381033" y="2514857"/>
            <a:ext cx="3764572" cy="183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Models </a:t>
            </a:r>
            <a:r>
              <a:rPr lang="en-US" sz="20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vs</a:t>
            </a:r>
            <a:r>
              <a:rPr lang="en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Simulation</a:t>
            </a:r>
            <a:endParaRPr sz="20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Roboto"/>
              <a:buChar char="●"/>
            </a:pPr>
            <a:r>
              <a:rPr lang="en" sz="20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More insight</a:t>
            </a:r>
            <a:endParaRPr sz="2000" dirty="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Roboto"/>
              <a:buChar char="●"/>
            </a:pPr>
            <a:r>
              <a:rPr lang="en" sz="20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Less effort</a:t>
            </a:r>
            <a:endParaRPr sz="2000" dirty="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Roboto"/>
              <a:buChar char="●"/>
            </a:pPr>
            <a:r>
              <a:rPr lang="en" sz="20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But less accuracy</a:t>
            </a:r>
            <a:endParaRPr sz="20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311;p49"/>
          <p:cNvSpPr txBox="1"/>
          <p:nvPr/>
        </p:nvSpPr>
        <p:spPr>
          <a:xfrm>
            <a:off x="267843" y="3802132"/>
            <a:ext cx="8527800" cy="54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Models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give first answer, not final answer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311;p49"/>
          <p:cNvSpPr txBox="1"/>
          <p:nvPr/>
        </p:nvSpPr>
        <p:spPr>
          <a:xfrm>
            <a:off x="275558" y="4251938"/>
            <a:ext cx="8732236" cy="54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b="1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Gables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extends </a:t>
            </a:r>
            <a:r>
              <a:rPr lang="en-US" sz="2600" b="1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Roofline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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first answer for </a:t>
            </a:r>
            <a:r>
              <a:rPr lang="en-US" sz="2600" b="1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ALP</a:t>
            </a:r>
            <a:endParaRPr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826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04800" y="973275"/>
            <a:ext cx="85953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Multicore HW</a:t>
            </a:r>
            <a:endParaRPr lang="en" sz="2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>
              <a:buFontTx/>
              <a:buChar char="•"/>
            </a:pP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peak </a:t>
            </a:r>
            <a:r>
              <a:rPr lang="en-US" sz="26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perf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of all cores</a:t>
            </a:r>
          </a:p>
          <a:p>
            <a:pPr marL="457200" lvl="0" indent="-457200">
              <a:buFontTx/>
              <a:buChar char="•"/>
            </a:pP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peak off-chip bandwidth</a:t>
            </a:r>
          </a:p>
          <a:p>
            <a:pPr lvl="0"/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Multicore SW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" sz="2600" dirty="0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operational intensity = #operations/#off-chip-bytes</a:t>
            </a:r>
          </a:p>
          <a:p>
            <a:pPr marL="457200" lvl="0" indent="-457200">
              <a:buFontTx/>
              <a:buChar char="•"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E.g., 2 ops / 16 bytes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/>
              </a:rPr>
              <a:t> </a:t>
            </a:r>
            <a:r>
              <a:rPr lang="en" sz="2600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1/8</a:t>
            </a:r>
          </a:p>
          <a:p>
            <a:pPr lvl="0"/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Output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upper bound on performance attainable</a:t>
            </a:r>
          </a:p>
          <a:p>
            <a:pPr lvl="0"/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Roofline for Multicore Chips, 2009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6270829" y="1094509"/>
            <a:ext cx="2439475" cy="1427321"/>
            <a:chOff x="6270829" y="1094509"/>
            <a:chExt cx="2439475" cy="1427321"/>
          </a:xfrm>
        </p:grpSpPr>
        <p:grpSp>
          <p:nvGrpSpPr>
            <p:cNvPr id="6" name="Google Shape;429;p54"/>
            <p:cNvGrpSpPr/>
            <p:nvPr/>
          </p:nvGrpSpPr>
          <p:grpSpPr>
            <a:xfrm>
              <a:off x="6918134" y="1220865"/>
              <a:ext cx="540614" cy="1300965"/>
              <a:chOff x="345900" y="1169050"/>
              <a:chExt cx="1080324" cy="2169669"/>
            </a:xfrm>
          </p:grpSpPr>
          <p:grpSp>
            <p:nvGrpSpPr>
              <p:cNvPr id="43" name="Google Shape;430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47" name="Google Shape;431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32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33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434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435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436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" name="Google Shape;437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38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39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40;p54"/>
            <p:cNvGrpSpPr/>
            <p:nvPr/>
          </p:nvGrpSpPr>
          <p:grpSpPr>
            <a:xfrm>
              <a:off x="6390904" y="1220865"/>
              <a:ext cx="540614" cy="1300965"/>
              <a:chOff x="345900" y="1169050"/>
              <a:chExt cx="1080324" cy="2169669"/>
            </a:xfrm>
          </p:grpSpPr>
          <p:grpSp>
            <p:nvGrpSpPr>
              <p:cNvPr id="33" name="Google Shape;441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37" name="Google Shape;442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443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444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45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46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47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" name="Google Shape;448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49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50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51;p54"/>
            <p:cNvGrpSpPr/>
            <p:nvPr/>
          </p:nvGrpSpPr>
          <p:grpSpPr>
            <a:xfrm>
              <a:off x="7972593" y="1220865"/>
              <a:ext cx="540614" cy="1300965"/>
              <a:chOff x="345900" y="1169050"/>
              <a:chExt cx="1080324" cy="2169669"/>
            </a:xfrm>
          </p:grpSpPr>
          <p:grpSp>
            <p:nvGrpSpPr>
              <p:cNvPr id="23" name="Google Shape;452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27" name="Google Shape;453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454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455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456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457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458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" name="Google Shape;459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60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61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462;p54"/>
            <p:cNvGrpSpPr/>
            <p:nvPr/>
          </p:nvGrpSpPr>
          <p:grpSpPr>
            <a:xfrm>
              <a:off x="7445364" y="1220865"/>
              <a:ext cx="540614" cy="1300965"/>
              <a:chOff x="345900" y="1169050"/>
              <a:chExt cx="1080324" cy="2169669"/>
            </a:xfrm>
          </p:grpSpPr>
          <p:grpSp>
            <p:nvGrpSpPr>
              <p:cNvPr id="13" name="Google Shape;463;p54"/>
              <p:cNvGrpSpPr/>
              <p:nvPr/>
            </p:nvGrpSpPr>
            <p:grpSpPr>
              <a:xfrm>
                <a:off x="696900" y="1169050"/>
                <a:ext cx="729324" cy="2169669"/>
                <a:chOff x="696900" y="1016650"/>
                <a:chExt cx="729324" cy="2169669"/>
              </a:xfrm>
            </p:grpSpPr>
            <p:sp>
              <p:nvSpPr>
                <p:cNvPr id="17" name="Google Shape;464;p54"/>
                <p:cNvSpPr/>
                <p:nvPr/>
              </p:nvSpPr>
              <p:spPr>
                <a:xfrm>
                  <a:off x="799775" y="1016650"/>
                  <a:ext cx="386400" cy="3936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465;p54"/>
                <p:cNvSpPr/>
                <p:nvPr/>
              </p:nvSpPr>
              <p:spPr>
                <a:xfrm>
                  <a:off x="799775" y="1453625"/>
                  <a:ext cx="413050" cy="316525"/>
                </a:xfrm>
                <a:prstGeom prst="flowChartManualOperation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466;p54"/>
                <p:cNvSpPr/>
                <p:nvPr/>
              </p:nvSpPr>
              <p:spPr>
                <a:xfrm>
                  <a:off x="799777" y="2162025"/>
                  <a:ext cx="468300" cy="3165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467;p54"/>
                <p:cNvSpPr/>
                <p:nvPr/>
              </p:nvSpPr>
              <p:spPr>
                <a:xfrm>
                  <a:off x="696900" y="18727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468;p54"/>
                <p:cNvSpPr/>
                <p:nvPr/>
              </p:nvSpPr>
              <p:spPr>
                <a:xfrm>
                  <a:off x="696900" y="2558575"/>
                  <a:ext cx="729324" cy="186624"/>
                </a:xfrm>
                <a:prstGeom prst="flowChartTerminator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469;p54"/>
                <p:cNvSpPr/>
                <p:nvPr/>
              </p:nvSpPr>
              <p:spPr>
                <a:xfrm>
                  <a:off x="751226" y="2869825"/>
                  <a:ext cx="548694" cy="316494"/>
                </a:xfrm>
                <a:prstGeom prst="flowChartDocumen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Google Shape;470;p54"/>
              <p:cNvSpPr/>
              <p:nvPr/>
            </p:nvSpPr>
            <p:spPr>
              <a:xfrm>
                <a:off x="345900" y="1236000"/>
                <a:ext cx="351000" cy="590400"/>
              </a:xfrm>
              <a:prstGeom prst="upDownArrow">
                <a:avLst>
                  <a:gd name="adj1" fmla="val 50000"/>
                  <a:gd name="adj2" fmla="val 69345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71;p54"/>
              <p:cNvSpPr/>
              <p:nvPr/>
            </p:nvSpPr>
            <p:spPr>
              <a:xfrm>
                <a:off x="413225" y="1799550"/>
                <a:ext cx="226500" cy="6828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72;p54"/>
              <p:cNvSpPr/>
              <p:nvPr/>
            </p:nvSpPr>
            <p:spPr>
              <a:xfrm>
                <a:off x="453125" y="2482350"/>
                <a:ext cx="146700" cy="7557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473;p54"/>
            <p:cNvSpPr/>
            <p:nvPr/>
          </p:nvSpPr>
          <p:spPr>
            <a:xfrm rot="5400000">
              <a:off x="7442841" y="776342"/>
              <a:ext cx="136230" cy="2028485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7;p54"/>
            <p:cNvSpPr/>
            <p:nvPr/>
          </p:nvSpPr>
          <p:spPr>
            <a:xfrm>
              <a:off x="6270829" y="1094509"/>
              <a:ext cx="2439475" cy="764167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859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9"/>
          <p:cNvSpPr txBox="1">
            <a:spLocks noGrp="1"/>
          </p:cNvSpPr>
          <p:nvPr>
            <p:ph type="title" idx="4294967295"/>
          </p:nvPr>
        </p:nvSpPr>
        <p:spPr>
          <a:xfrm>
            <a:off x="167100" y="158961"/>
            <a:ext cx="8733000" cy="514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/>
              <a:t>Roofline for Multicore Chips, 2009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813" name="Google Shape;813;p69"/>
          <p:cNvSpPr txBox="1">
            <a:spLocks noGrp="1"/>
          </p:cNvSpPr>
          <p:nvPr>
            <p:ph type="sldNum" idx="12"/>
          </p:nvPr>
        </p:nvSpPr>
        <p:spPr>
          <a:xfrm>
            <a:off x="8556784" y="46912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  <p:pic>
        <p:nvPicPr>
          <p:cNvPr id="814" name="Google Shape;81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0" y="585490"/>
            <a:ext cx="7438285" cy="3865426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69"/>
          <p:cNvSpPr txBox="1"/>
          <p:nvPr/>
        </p:nvSpPr>
        <p:spPr>
          <a:xfrm>
            <a:off x="6492250" y="3900715"/>
            <a:ext cx="2570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999999"/>
                </a:solidFill>
              </a:rPr>
              <a:t>Source: https://commons.wikimedia.org/wiki/File:Example_of_a_naive_Roofline_model.svg</a:t>
            </a:r>
            <a:endParaRPr sz="900" dirty="0">
              <a:solidFill>
                <a:srgbClr val="999999"/>
              </a:solidFill>
            </a:endParaRPr>
          </a:p>
        </p:txBody>
      </p:sp>
      <p:sp>
        <p:nvSpPr>
          <p:cNvPr id="816" name="Google Shape;816;p69"/>
          <p:cNvSpPr txBox="1"/>
          <p:nvPr/>
        </p:nvSpPr>
        <p:spPr>
          <a:xfrm>
            <a:off x="5711450" y="963265"/>
            <a:ext cx="941400" cy="72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endParaRPr dirty="0"/>
          </a:p>
        </p:txBody>
      </p:sp>
      <p:sp>
        <p:nvSpPr>
          <p:cNvPr id="817" name="Google Shape;817;p69"/>
          <p:cNvSpPr/>
          <p:nvPr/>
        </p:nvSpPr>
        <p:spPr>
          <a:xfrm>
            <a:off x="2421250" y="2419865"/>
            <a:ext cx="4203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9"/>
          <p:cNvSpPr/>
          <p:nvPr/>
        </p:nvSpPr>
        <p:spPr>
          <a:xfrm>
            <a:off x="2726050" y="2038865"/>
            <a:ext cx="4203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69"/>
          <p:cNvSpPr/>
          <p:nvPr/>
        </p:nvSpPr>
        <p:spPr>
          <a:xfrm>
            <a:off x="2649850" y="2191265"/>
            <a:ext cx="420300" cy="39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69"/>
          <p:cNvSpPr txBox="1"/>
          <p:nvPr/>
        </p:nvSpPr>
        <p:spPr>
          <a:xfrm>
            <a:off x="1958196" y="2030065"/>
            <a:ext cx="1298654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821" name="Google Shape;821;p69"/>
          <p:cNvSpPr txBox="1"/>
          <p:nvPr/>
        </p:nvSpPr>
        <p:spPr>
          <a:xfrm>
            <a:off x="5874650" y="3858865"/>
            <a:ext cx="5487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(I</a:t>
            </a:r>
            <a:r>
              <a:rPr lang="en" sz="2600" dirty="0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822" name="Google Shape;822;p69"/>
          <p:cNvSpPr txBox="1"/>
          <p:nvPr/>
        </p:nvSpPr>
        <p:spPr>
          <a:xfrm>
            <a:off x="464450" y="1039465"/>
            <a:ext cx="11922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(P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dirty="0"/>
          </a:p>
        </p:txBody>
      </p:sp>
      <p:sp>
        <p:nvSpPr>
          <p:cNvPr id="14" name="Google Shape;822;p69"/>
          <p:cNvSpPr txBox="1"/>
          <p:nvPr/>
        </p:nvSpPr>
        <p:spPr>
          <a:xfrm>
            <a:off x="167101" y="4444487"/>
            <a:ext cx="8733000" cy="56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Compute v. Communication: Op. Intensity (I) = #operations / #off-chip bytes</a:t>
            </a:r>
            <a:endParaRPr sz="2000" dirty="0"/>
          </a:p>
        </p:txBody>
      </p:sp>
      <p:sp>
        <p:nvSpPr>
          <p:cNvPr id="15" name="Oval 14"/>
          <p:cNvSpPr/>
          <p:nvPr/>
        </p:nvSpPr>
        <p:spPr>
          <a:xfrm>
            <a:off x="360265" y="1134993"/>
            <a:ext cx="1035765" cy="551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17085" y="1039465"/>
            <a:ext cx="1035765" cy="551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49013" y="3900715"/>
            <a:ext cx="3643237" cy="551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13248" y="2038865"/>
            <a:ext cx="1443602" cy="551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3807" y="3702239"/>
            <a:ext cx="646279" cy="36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98110" y="3696723"/>
            <a:ext cx="646279" cy="36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0"/>
          <p:cNvSpPr txBox="1">
            <a:spLocks noGrp="1"/>
          </p:cNvSpPr>
          <p:nvPr>
            <p:ph type="title" idx="4294967295"/>
          </p:nvPr>
        </p:nvSpPr>
        <p:spPr>
          <a:xfrm>
            <a:off x="64833" y="172600"/>
            <a:ext cx="7888513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ALP System on Chip (</a:t>
            </a:r>
            <a:r>
              <a:rPr lang="en-US" sz="3000" b="1" dirty="0" err="1" smtClean="0"/>
              <a:t>SoC</a:t>
            </a:r>
            <a:r>
              <a:rPr lang="en-US" sz="3000" b="1" dirty="0" smtClean="0"/>
              <a:t>) Model: 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50" name="Google Shape;828;p70"/>
          <p:cNvSpPr txBox="1"/>
          <p:nvPr/>
        </p:nvSpPr>
        <p:spPr>
          <a:xfrm>
            <a:off x="472605" y="3508679"/>
            <a:ext cx="8529473" cy="134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Gables uses Roofline per IP to provide </a:t>
            </a:r>
            <a:r>
              <a:rPr lang="en-US" sz="26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first answer</a:t>
            </a:r>
            <a:r>
              <a:rPr lang="en-US" sz="26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  <a:p>
            <a:pPr marL="457200" lvl="0" indent="-457200">
              <a:buFontTx/>
              <a:buChar char="•"/>
            </a:pPr>
            <a:r>
              <a:rPr lang="en-US" sz="26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SW: optimize for a “gabled roof</a:t>
            </a:r>
            <a:r>
              <a:rPr lang="en-US" sz="26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?”</a:t>
            </a:r>
          </a:p>
          <a:p>
            <a:pPr marL="457200" indent="-457200">
              <a:buFontTx/>
              <a:buChar char="•"/>
            </a:pPr>
            <a:r>
              <a:rPr lang="en-US" sz="2600" dirty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HW: select &amp; size </a:t>
            </a:r>
            <a:r>
              <a:rPr lang="en-US" sz="26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accelerators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829;p70"/>
          <p:cNvSpPr txBox="1">
            <a:spLocks/>
          </p:cNvSpPr>
          <p:nvPr/>
        </p:nvSpPr>
        <p:spPr>
          <a:xfrm>
            <a:off x="6482540" y="179064"/>
            <a:ext cx="285861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3000" b="1" dirty="0" smtClean="0">
                <a:solidFill>
                  <a:srgbClr val="FF6600"/>
                </a:solidFill>
              </a:rPr>
              <a:t>NEW Gables</a:t>
            </a:r>
            <a:endParaRPr lang="en-US" sz="3000" b="1" dirty="0">
              <a:solidFill>
                <a:srgbClr val="FF6600"/>
              </a:solidFill>
            </a:endParaRPr>
          </a:p>
        </p:txBody>
      </p:sp>
      <p:sp>
        <p:nvSpPr>
          <p:cNvPr id="52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35</a:t>
            </a:fld>
            <a:endParaRPr lang="is-I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68834" y="1269604"/>
            <a:ext cx="2528803" cy="1949808"/>
            <a:chOff x="0" y="0"/>
            <a:chExt cx="8060333" cy="6858000"/>
          </a:xfrm>
        </p:grpSpPr>
        <p:pic>
          <p:nvPicPr>
            <p:cNvPr id="55" name="Picture 54" descr="a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60333" cy="6858000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2099065" y="4279432"/>
              <a:ext cx="2053812" cy="2440940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2877" y="5156728"/>
              <a:ext cx="1613760" cy="1563643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oogle Shape;830;p70"/>
          <p:cNvGrpSpPr/>
          <p:nvPr/>
        </p:nvGrpSpPr>
        <p:grpSpPr>
          <a:xfrm>
            <a:off x="1611225" y="1048471"/>
            <a:ext cx="1889427" cy="1514172"/>
            <a:chOff x="1463400" y="1057325"/>
            <a:chExt cx="2318900" cy="1773813"/>
          </a:xfrm>
        </p:grpSpPr>
        <p:cxnSp>
          <p:nvCxnSpPr>
            <p:cNvPr id="59" name="Google Shape;831;p70"/>
            <p:cNvCxnSpPr>
              <a:endCxn id="71" idx="3"/>
            </p:cNvCxnSpPr>
            <p:nvPr/>
          </p:nvCxnSpPr>
          <p:spPr>
            <a:xfrm rot="10800000">
              <a:off x="2500800" y="1476425"/>
              <a:ext cx="990600" cy="1611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60" name="Google Shape;833;p70"/>
            <p:cNvGrpSpPr/>
            <p:nvPr/>
          </p:nvGrpSpPr>
          <p:grpSpPr>
            <a:xfrm>
              <a:off x="1463400" y="1057325"/>
              <a:ext cx="1037400" cy="838200"/>
              <a:chOff x="1206950" y="1242650"/>
              <a:chExt cx="1037400" cy="838200"/>
            </a:xfrm>
          </p:grpSpPr>
          <p:sp>
            <p:nvSpPr>
              <p:cNvPr id="71" name="Google Shape;832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" name="Google Shape;834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835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" name="Google Shape;836;p70"/>
            <p:cNvGrpSpPr/>
            <p:nvPr/>
          </p:nvGrpSpPr>
          <p:grpSpPr>
            <a:xfrm>
              <a:off x="1605425" y="1583800"/>
              <a:ext cx="1037400" cy="838200"/>
              <a:chOff x="1206950" y="1242650"/>
              <a:chExt cx="1037400" cy="838200"/>
            </a:xfrm>
          </p:grpSpPr>
          <p:sp>
            <p:nvSpPr>
              <p:cNvPr id="68" name="Google Shape;837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9" name="Google Shape;838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839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" name="Google Shape;840;p70"/>
            <p:cNvGrpSpPr/>
            <p:nvPr/>
          </p:nvGrpSpPr>
          <p:grpSpPr>
            <a:xfrm>
              <a:off x="1747400" y="1992938"/>
              <a:ext cx="1037400" cy="838200"/>
              <a:chOff x="1206950" y="1242650"/>
              <a:chExt cx="1037400" cy="838200"/>
            </a:xfrm>
          </p:grpSpPr>
          <p:sp>
            <p:nvSpPr>
              <p:cNvPr id="65" name="Google Shape;841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" name="Google Shape;842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843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" name="Google Shape;844;p70"/>
            <p:cNvCxnSpPr/>
            <p:nvPr/>
          </p:nvCxnSpPr>
          <p:spPr>
            <a:xfrm rot="10800000">
              <a:off x="2653200" y="1781225"/>
              <a:ext cx="990600" cy="1611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" name="Google Shape;845;p70"/>
            <p:cNvCxnSpPr>
              <a:endCxn id="65" idx="3"/>
            </p:cNvCxnSpPr>
            <p:nvPr/>
          </p:nvCxnSpPr>
          <p:spPr>
            <a:xfrm rot="10800000">
              <a:off x="2784800" y="2412038"/>
              <a:ext cx="997500" cy="2022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4" name="Google Shape;846;p70"/>
          <p:cNvGrpSpPr/>
          <p:nvPr/>
        </p:nvGrpSpPr>
        <p:grpSpPr>
          <a:xfrm>
            <a:off x="1975275" y="2361219"/>
            <a:ext cx="1660878" cy="715509"/>
            <a:chOff x="1910200" y="2595175"/>
            <a:chExt cx="2038400" cy="838200"/>
          </a:xfrm>
        </p:grpSpPr>
        <p:grpSp>
          <p:nvGrpSpPr>
            <p:cNvPr id="75" name="Google Shape;847;p70"/>
            <p:cNvGrpSpPr/>
            <p:nvPr/>
          </p:nvGrpSpPr>
          <p:grpSpPr>
            <a:xfrm>
              <a:off x="1910200" y="2595175"/>
              <a:ext cx="1037400" cy="838200"/>
              <a:chOff x="1206950" y="1242650"/>
              <a:chExt cx="1037400" cy="838200"/>
            </a:xfrm>
          </p:grpSpPr>
          <p:sp>
            <p:nvSpPr>
              <p:cNvPr id="77" name="Google Shape;848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" name="Google Shape;849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850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851;p70"/>
            <p:cNvCxnSpPr/>
            <p:nvPr/>
          </p:nvCxnSpPr>
          <p:spPr>
            <a:xfrm rot="10800000">
              <a:off x="2958000" y="3000425"/>
              <a:ext cx="990600" cy="1611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80" name="Google Shape;852;p70"/>
          <p:cNvGrpSpPr/>
          <p:nvPr/>
        </p:nvGrpSpPr>
        <p:grpSpPr>
          <a:xfrm>
            <a:off x="4737342" y="1048471"/>
            <a:ext cx="2305706" cy="2215287"/>
            <a:chOff x="4717525" y="1057325"/>
            <a:chExt cx="2829800" cy="2595150"/>
          </a:xfrm>
        </p:grpSpPr>
        <p:grpSp>
          <p:nvGrpSpPr>
            <p:cNvPr id="81" name="Google Shape;853;p70"/>
            <p:cNvGrpSpPr/>
            <p:nvPr/>
          </p:nvGrpSpPr>
          <p:grpSpPr>
            <a:xfrm>
              <a:off x="5855300" y="1057325"/>
              <a:ext cx="1037400" cy="838200"/>
              <a:chOff x="1206950" y="1242650"/>
              <a:chExt cx="1037400" cy="838200"/>
            </a:xfrm>
          </p:grpSpPr>
          <p:sp>
            <p:nvSpPr>
              <p:cNvPr id="98" name="Google Shape;854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9" name="Google Shape;855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856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" name="Google Shape;857;p70"/>
            <p:cNvGrpSpPr/>
            <p:nvPr/>
          </p:nvGrpSpPr>
          <p:grpSpPr>
            <a:xfrm>
              <a:off x="6048025" y="1583800"/>
              <a:ext cx="1037400" cy="838200"/>
              <a:chOff x="1206950" y="1242650"/>
              <a:chExt cx="1037400" cy="838200"/>
            </a:xfrm>
          </p:grpSpPr>
          <p:sp>
            <p:nvSpPr>
              <p:cNvPr id="95" name="Google Shape;858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6" name="Google Shape;859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860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3" name="Google Shape;861;p70"/>
            <p:cNvGrpSpPr/>
            <p:nvPr/>
          </p:nvGrpSpPr>
          <p:grpSpPr>
            <a:xfrm>
              <a:off x="6253625" y="2204213"/>
              <a:ext cx="1037400" cy="838200"/>
              <a:chOff x="1206950" y="1242650"/>
              <a:chExt cx="1037400" cy="838200"/>
            </a:xfrm>
          </p:grpSpPr>
          <p:sp>
            <p:nvSpPr>
              <p:cNvPr id="92" name="Google Shape;862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863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864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4" name="Google Shape;865;p70"/>
            <p:cNvGrpSpPr/>
            <p:nvPr/>
          </p:nvGrpSpPr>
          <p:grpSpPr>
            <a:xfrm>
              <a:off x="6509925" y="2814275"/>
              <a:ext cx="1037400" cy="838200"/>
              <a:chOff x="1206950" y="1242650"/>
              <a:chExt cx="1037400" cy="838200"/>
            </a:xfrm>
          </p:grpSpPr>
          <p:sp>
            <p:nvSpPr>
              <p:cNvPr id="89" name="Google Shape;866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0" name="Google Shape;867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868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5" name="Google Shape;869;p70"/>
            <p:cNvCxnSpPr>
              <a:endCxn id="98" idx="1"/>
            </p:cNvCxnSpPr>
            <p:nvPr/>
          </p:nvCxnSpPr>
          <p:spPr>
            <a:xfrm rot="10800000" flipH="1">
              <a:off x="4811000" y="1476425"/>
              <a:ext cx="1044300" cy="1716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" name="Google Shape;870;p70"/>
            <p:cNvCxnSpPr/>
            <p:nvPr/>
          </p:nvCxnSpPr>
          <p:spPr>
            <a:xfrm rot="10800000" flipH="1">
              <a:off x="5003725" y="2032625"/>
              <a:ext cx="1044300" cy="1716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" name="Google Shape;871;p70"/>
            <p:cNvCxnSpPr/>
            <p:nvPr/>
          </p:nvCxnSpPr>
          <p:spPr>
            <a:xfrm>
              <a:off x="4717525" y="2541525"/>
              <a:ext cx="1536000" cy="474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8" name="Google Shape;872;p70"/>
            <p:cNvCxnSpPr/>
            <p:nvPr/>
          </p:nvCxnSpPr>
          <p:spPr>
            <a:xfrm>
              <a:off x="5050050" y="2988325"/>
              <a:ext cx="1459800" cy="2466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1" name="TextBox 100"/>
          <p:cNvSpPr txBox="1"/>
          <p:nvPr/>
        </p:nvSpPr>
        <p:spPr>
          <a:xfrm>
            <a:off x="2518795" y="3178673"/>
            <a:ext cx="34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 Apple A12 </a:t>
            </a:r>
            <a:r>
              <a:rPr lang="en-US" dirty="0" smtClean="0"/>
              <a:t>w/ 42 </a:t>
            </a:r>
            <a:r>
              <a:rPr lang="en-US" dirty="0"/>
              <a:t>accelerators </a:t>
            </a:r>
          </a:p>
        </p:txBody>
      </p:sp>
    </p:spTree>
    <p:extLst>
      <p:ext uri="{BB962C8B-B14F-4D97-AF65-F5344CB8AC3E}">
        <p14:creationId xmlns:p14="http://schemas.microsoft.com/office/powerpoint/2010/main" val="13099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78"/>
          <p:cNvSpPr txBox="1">
            <a:spLocks noGrp="1"/>
          </p:cNvSpPr>
          <p:nvPr>
            <p:ph type="title" idx="4294967295"/>
          </p:nvPr>
        </p:nvSpPr>
        <p:spPr>
          <a:xfrm>
            <a:off x="228600" y="17562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Gables for N IP SoC</a:t>
            </a:r>
            <a:endParaRPr sz="3000" b="1">
              <a:solidFill>
                <a:srgbClr val="666666"/>
              </a:solidFill>
            </a:endParaRPr>
          </a:p>
        </p:txBody>
      </p:sp>
      <p:cxnSp>
        <p:nvCxnSpPr>
          <p:cNvPr id="974" name="Google Shape;974;p78"/>
          <p:cNvCxnSpPr/>
          <p:nvPr/>
        </p:nvCxnSpPr>
        <p:spPr>
          <a:xfrm>
            <a:off x="1462700" y="1836225"/>
            <a:ext cx="1166100" cy="10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Google Shape;975;p78"/>
          <p:cNvCxnSpPr/>
          <p:nvPr/>
        </p:nvCxnSpPr>
        <p:spPr>
          <a:xfrm flipH="1">
            <a:off x="746900" y="1836225"/>
            <a:ext cx="715800" cy="692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6" name="Google Shape;976;p78"/>
          <p:cNvSpPr txBox="1"/>
          <p:nvPr/>
        </p:nvSpPr>
        <p:spPr>
          <a:xfrm>
            <a:off x="1310775" y="818450"/>
            <a:ext cx="17919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600" baseline="-25000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2600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= 1</a:t>
            </a:r>
            <a:endParaRPr sz="2600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*P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endParaRPr dirty="0"/>
          </a:p>
        </p:txBody>
      </p:sp>
      <p:sp>
        <p:nvSpPr>
          <p:cNvPr id="977" name="Google Shape;977;p78"/>
          <p:cNvSpPr txBox="1"/>
          <p:nvPr/>
        </p:nvSpPr>
        <p:spPr>
          <a:xfrm>
            <a:off x="1210950" y="1961450"/>
            <a:ext cx="1020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dirty="0">
              <a:solidFill>
                <a:srgbClr val="008000"/>
              </a:solidFill>
            </a:endParaRPr>
          </a:p>
        </p:txBody>
      </p:sp>
      <p:sp>
        <p:nvSpPr>
          <p:cNvPr id="978" name="Google Shape;978;p78"/>
          <p:cNvSpPr txBox="1"/>
          <p:nvPr/>
        </p:nvSpPr>
        <p:spPr>
          <a:xfrm>
            <a:off x="244100" y="1065555"/>
            <a:ext cx="11335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CPUs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IP[0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979" name="Google Shape;979;p78"/>
          <p:cNvSpPr txBox="1"/>
          <p:nvPr/>
        </p:nvSpPr>
        <p:spPr>
          <a:xfrm>
            <a:off x="2549769" y="2587025"/>
            <a:ext cx="4337539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←</a:t>
            </a:r>
            <a:r>
              <a:rPr lang="en" sz="2600" dirty="0">
                <a:solidFill>
                  <a:srgbClr val="EA43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Shar</a:t>
            </a:r>
            <a:r>
              <a:rPr lang="en-US" sz="2600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e off-chip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→</a:t>
            </a:r>
            <a:endParaRPr sz="2600" dirty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80" name="Google Shape;980;p78"/>
          <p:cNvGrpSpPr/>
          <p:nvPr/>
        </p:nvGrpSpPr>
        <p:grpSpPr>
          <a:xfrm>
            <a:off x="3024600" y="233400"/>
            <a:ext cx="2811900" cy="2355050"/>
            <a:chOff x="5463000" y="462000"/>
            <a:chExt cx="2811900" cy="2355050"/>
          </a:xfrm>
        </p:grpSpPr>
        <p:cxnSp>
          <p:nvCxnSpPr>
            <p:cNvPr id="981" name="Google Shape;981;p78"/>
            <p:cNvCxnSpPr/>
            <p:nvPr/>
          </p:nvCxnSpPr>
          <p:spPr>
            <a:xfrm>
              <a:off x="7025300" y="1531425"/>
              <a:ext cx="687600" cy="132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78"/>
            <p:cNvCxnSpPr/>
            <p:nvPr/>
          </p:nvCxnSpPr>
          <p:spPr>
            <a:xfrm flipH="1">
              <a:off x="5852200" y="1533850"/>
              <a:ext cx="1167300" cy="12240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3" name="Google Shape;983;p78"/>
            <p:cNvSpPr txBox="1"/>
            <p:nvPr/>
          </p:nvSpPr>
          <p:spPr>
            <a:xfrm>
              <a:off x="6483000" y="462000"/>
              <a:ext cx="17919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dirty="0">
                <a:solidFill>
                  <a:srgbClr val="EA43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" sz="2600" baseline="-25000" dirty="0">
                  <a:solidFill>
                    <a:srgbClr val="008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sz="26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*P</a:t>
              </a:r>
              <a:r>
                <a:rPr lang="en" sz="2600" baseline="-250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peak</a:t>
              </a:r>
              <a:endParaRPr dirty="0"/>
            </a:p>
          </p:txBody>
        </p:sp>
        <p:sp>
          <p:nvSpPr>
            <p:cNvPr id="984" name="Google Shape;984;p78"/>
            <p:cNvSpPr txBox="1"/>
            <p:nvPr/>
          </p:nvSpPr>
          <p:spPr>
            <a:xfrm>
              <a:off x="6316350" y="2190050"/>
              <a:ext cx="1083300" cy="6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r>
                <a:rPr lang="en" sz="2600" baseline="-2500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  <p:sp>
          <p:nvSpPr>
            <p:cNvPr id="985" name="Google Shape;985;p78"/>
            <p:cNvSpPr txBox="1"/>
            <p:nvPr/>
          </p:nvSpPr>
          <p:spPr>
            <a:xfrm>
              <a:off x="5463000" y="1645850"/>
              <a:ext cx="1020000" cy="6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IP[1]</a:t>
              </a:r>
              <a:endParaRPr>
                <a:solidFill>
                  <a:srgbClr val="666666"/>
                </a:solidFill>
              </a:endParaRPr>
            </a:p>
          </p:txBody>
        </p:sp>
      </p:grpSp>
      <p:grpSp>
        <p:nvGrpSpPr>
          <p:cNvPr id="986" name="Google Shape;986;p78"/>
          <p:cNvGrpSpPr/>
          <p:nvPr/>
        </p:nvGrpSpPr>
        <p:grpSpPr>
          <a:xfrm>
            <a:off x="5395550" y="614400"/>
            <a:ext cx="3634975" cy="2050250"/>
            <a:chOff x="5395550" y="843000"/>
            <a:chExt cx="3634975" cy="2050250"/>
          </a:xfrm>
        </p:grpSpPr>
        <p:cxnSp>
          <p:nvCxnSpPr>
            <p:cNvPr id="987" name="Google Shape;987;p78"/>
            <p:cNvCxnSpPr/>
            <p:nvPr/>
          </p:nvCxnSpPr>
          <p:spPr>
            <a:xfrm>
              <a:off x="7516900" y="1921050"/>
              <a:ext cx="881700" cy="45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78"/>
            <p:cNvCxnSpPr/>
            <p:nvPr/>
          </p:nvCxnSpPr>
          <p:spPr>
            <a:xfrm flipH="1">
              <a:off x="6614150" y="1921050"/>
              <a:ext cx="932700" cy="9129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9" name="Google Shape;989;p78"/>
            <p:cNvSpPr txBox="1"/>
            <p:nvPr/>
          </p:nvSpPr>
          <p:spPr>
            <a:xfrm>
              <a:off x="6688125" y="843000"/>
              <a:ext cx="23424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dirty="0">
                <a:solidFill>
                  <a:srgbClr val="EA43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" sz="2600" baseline="-250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N-1</a:t>
              </a:r>
              <a:r>
                <a:rPr lang="en" sz="26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*P</a:t>
              </a:r>
              <a:r>
                <a:rPr lang="en" sz="2600" baseline="-250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peak</a:t>
              </a:r>
              <a:endParaRPr dirty="0"/>
            </a:p>
          </p:txBody>
        </p:sp>
        <p:sp>
          <p:nvSpPr>
            <p:cNvPr id="990" name="Google Shape;990;p78"/>
            <p:cNvSpPr txBox="1"/>
            <p:nvPr/>
          </p:nvSpPr>
          <p:spPr>
            <a:xfrm>
              <a:off x="7078350" y="2266250"/>
              <a:ext cx="1083300" cy="6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r>
                <a:rPr lang="en" sz="2600" baseline="-25000" dirty="0">
                  <a:solidFill>
                    <a:srgbClr val="349351"/>
                  </a:solidFill>
                  <a:latin typeface="Roboto"/>
                  <a:ea typeface="Roboto"/>
                  <a:cs typeface="Roboto"/>
                  <a:sym typeface="Roboto"/>
                </a:rPr>
                <a:t>N-1</a:t>
              </a:r>
              <a:endParaRPr dirty="0"/>
            </a:p>
          </p:txBody>
        </p:sp>
        <p:sp>
          <p:nvSpPr>
            <p:cNvPr id="991" name="Google Shape;991;p78"/>
            <p:cNvSpPr txBox="1"/>
            <p:nvPr/>
          </p:nvSpPr>
          <p:spPr>
            <a:xfrm>
              <a:off x="6078900" y="1722050"/>
              <a:ext cx="1236600" cy="6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IP[N-1]</a:t>
              </a:r>
              <a:endParaRPr>
                <a:solidFill>
                  <a:srgbClr val="666666"/>
                </a:solidFill>
              </a:endParaRPr>
            </a:p>
          </p:txBody>
        </p:sp>
        <p:grpSp>
          <p:nvGrpSpPr>
            <p:cNvPr id="992" name="Google Shape;992;p78"/>
            <p:cNvGrpSpPr/>
            <p:nvPr/>
          </p:nvGrpSpPr>
          <p:grpSpPr>
            <a:xfrm>
              <a:off x="5395550" y="2055450"/>
              <a:ext cx="398100" cy="123300"/>
              <a:chOff x="5624150" y="379050"/>
              <a:chExt cx="398100" cy="123300"/>
            </a:xfrm>
          </p:grpSpPr>
          <p:sp>
            <p:nvSpPr>
              <p:cNvPr id="993" name="Google Shape;993;p78"/>
              <p:cNvSpPr/>
              <p:nvPr/>
            </p:nvSpPr>
            <p:spPr>
              <a:xfrm>
                <a:off x="5624150" y="379050"/>
                <a:ext cx="93300" cy="1233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78"/>
              <p:cNvSpPr/>
              <p:nvPr/>
            </p:nvSpPr>
            <p:spPr>
              <a:xfrm>
                <a:off x="5776550" y="379050"/>
                <a:ext cx="93300" cy="1233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78"/>
              <p:cNvSpPr/>
              <p:nvPr/>
            </p:nvSpPr>
            <p:spPr>
              <a:xfrm>
                <a:off x="5928950" y="379050"/>
                <a:ext cx="93300" cy="1233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6" name="Google Shape;996;p7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36</a:t>
            </a:fld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78"/>
          <p:cNvSpPr txBox="1"/>
          <p:nvPr/>
        </p:nvSpPr>
        <p:spPr>
          <a:xfrm>
            <a:off x="304800" y="3279725"/>
            <a:ext cx="8733000" cy="14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600" dirty="0" err="1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Usecase</a:t>
            </a:r>
            <a:r>
              <a:rPr lang="en-US" sz="2600" dirty="0" smtClean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at each IP[</a:t>
            </a:r>
            <a:r>
              <a:rPr lang="en-US" sz="26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</a:p>
          <a:p>
            <a:pPr marL="457200" lvl="0" indent="-457200">
              <a:buSzPts val="1100"/>
              <a:buFontTx/>
              <a:buChar char="•"/>
            </a:pP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Operational intensity 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operations/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byte</a:t>
            </a:r>
          </a:p>
          <a:p>
            <a:pPr marL="457200" lvl="0" indent="-457200">
              <a:buSzPts val="1100"/>
              <a:buFontTx/>
              <a:buChar char="•"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-negative work 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’s sum to 1) w/ IPs in parallel</a:t>
            </a:r>
          </a:p>
          <a:p>
            <a:pPr marL="457200" lvl="0" indent="-457200">
              <a:buSzPts val="1100"/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572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2"/>
          <p:cNvSpPr txBox="1">
            <a:spLocks noGrp="1"/>
          </p:cNvSpPr>
          <p:nvPr>
            <p:ph type="title" idx="4294967295"/>
          </p:nvPr>
        </p:nvSpPr>
        <p:spPr>
          <a:xfrm>
            <a:off x="167100" y="-6709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000" b="1" dirty="0" smtClean="0"/>
              <a:t>Example Balanced Design Start w/ </a:t>
            </a:r>
            <a:r>
              <a:rPr lang="en" sz="3000" b="1" dirty="0" smtClean="0"/>
              <a:t>Gables</a:t>
            </a:r>
            <a:endParaRPr sz="3000" b="1" dirty="0"/>
          </a:p>
        </p:txBody>
      </p:sp>
      <p:sp>
        <p:nvSpPr>
          <p:cNvPr id="886" name="Google Shape;886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887" name="Google Shape;887;p72"/>
          <p:cNvSpPr/>
          <p:nvPr/>
        </p:nvSpPr>
        <p:spPr>
          <a:xfrm>
            <a:off x="1990230" y="701337"/>
            <a:ext cx="2783700" cy="2806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72"/>
          <p:cNvSpPr/>
          <p:nvPr/>
        </p:nvSpPr>
        <p:spPr>
          <a:xfrm>
            <a:off x="1625705" y="3849837"/>
            <a:ext cx="3358500" cy="51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DRAM</a:t>
            </a:r>
            <a:endParaRPr sz="2400"/>
          </a:p>
        </p:txBody>
      </p:sp>
      <p:sp>
        <p:nvSpPr>
          <p:cNvPr id="889" name="Google Shape;889;p72"/>
          <p:cNvSpPr/>
          <p:nvPr/>
        </p:nvSpPr>
        <p:spPr>
          <a:xfrm>
            <a:off x="2007580" y="1184237"/>
            <a:ext cx="1342800" cy="13878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IP[0]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CPUs</a:t>
            </a:r>
            <a:endParaRPr sz="1800"/>
          </a:p>
        </p:txBody>
      </p:sp>
      <p:sp>
        <p:nvSpPr>
          <p:cNvPr id="890" name="Google Shape;890;p72"/>
          <p:cNvSpPr txBox="1"/>
          <p:nvPr/>
        </p:nvSpPr>
        <p:spPr>
          <a:xfrm>
            <a:off x="301931" y="3207062"/>
            <a:ext cx="1767121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10</a:t>
            </a:r>
            <a:endParaRPr lang="en-US" sz="2800"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891" name="Google Shape;891;p72"/>
          <p:cNvCxnSpPr/>
          <p:nvPr/>
        </p:nvCxnSpPr>
        <p:spPr>
          <a:xfrm rot="10800000">
            <a:off x="3186955" y="3355437"/>
            <a:ext cx="10800" cy="49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2" name="Google Shape;892;p72"/>
          <p:cNvCxnSpPr/>
          <p:nvPr/>
        </p:nvCxnSpPr>
        <p:spPr>
          <a:xfrm flipH="1">
            <a:off x="3339355" y="3355437"/>
            <a:ext cx="10800" cy="49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4" name="Google Shape;894;p72"/>
          <p:cNvSpPr txBox="1"/>
          <p:nvPr/>
        </p:nvSpPr>
        <p:spPr>
          <a:xfrm>
            <a:off x="2007580" y="665362"/>
            <a:ext cx="2451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TWO-IP </a:t>
            </a:r>
            <a:r>
              <a:rPr lang="en" sz="2400" dirty="0" smtClean="0"/>
              <a:t>SoC</a:t>
            </a:r>
            <a:endParaRPr sz="2400" dirty="0"/>
          </a:p>
        </p:txBody>
      </p:sp>
      <p:sp>
        <p:nvSpPr>
          <p:cNvPr id="895" name="Google Shape;895;p72"/>
          <p:cNvSpPr/>
          <p:nvPr/>
        </p:nvSpPr>
        <p:spPr>
          <a:xfrm>
            <a:off x="3379180" y="1184237"/>
            <a:ext cx="1342800" cy="13878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IP[1</a:t>
            </a:r>
            <a:r>
              <a:rPr lang="en" sz="1800" dirty="0"/>
              <a:t>]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GPU</a:t>
            </a:r>
            <a:endParaRPr sz="1800" dirty="0"/>
          </a:p>
        </p:txBody>
      </p:sp>
      <p:sp>
        <p:nvSpPr>
          <p:cNvPr id="896" name="Google Shape;896;p72"/>
          <p:cNvSpPr/>
          <p:nvPr/>
        </p:nvSpPr>
        <p:spPr>
          <a:xfrm>
            <a:off x="3031755" y="3207062"/>
            <a:ext cx="419700" cy="151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7" name="Google Shape;897;p72"/>
          <p:cNvCxnSpPr>
            <a:stCxn id="896" idx="0"/>
            <a:endCxn id="889" idx="4"/>
          </p:cNvCxnSpPr>
          <p:nvPr/>
        </p:nvCxnSpPr>
        <p:spPr>
          <a:xfrm rot="10800000">
            <a:off x="2679105" y="2571962"/>
            <a:ext cx="562500" cy="63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Google Shape;898;p72"/>
          <p:cNvCxnSpPr>
            <a:stCxn id="896" idx="0"/>
            <a:endCxn id="895" idx="4"/>
          </p:cNvCxnSpPr>
          <p:nvPr/>
        </p:nvCxnSpPr>
        <p:spPr>
          <a:xfrm rot="10800000" flipH="1">
            <a:off x="3241605" y="2571962"/>
            <a:ext cx="809100" cy="63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9" name="Google Shape;899;p72"/>
          <p:cNvSpPr txBox="1"/>
          <p:nvPr/>
        </p:nvSpPr>
        <p:spPr>
          <a:xfrm>
            <a:off x="270925" y="1073462"/>
            <a:ext cx="1835506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40</a:t>
            </a:r>
            <a:endParaRPr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0" name="Google Shape;900;p72"/>
          <p:cNvSpPr txBox="1"/>
          <p:nvPr/>
        </p:nvSpPr>
        <p:spPr>
          <a:xfrm>
            <a:off x="4791280" y="1056887"/>
            <a:ext cx="3765504" cy="6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*P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5*40 = 200</a:t>
            </a:r>
            <a:endParaRPr dirty="0"/>
          </a:p>
        </p:txBody>
      </p:sp>
      <p:sp>
        <p:nvSpPr>
          <p:cNvPr id="901" name="Google Shape;901;p72"/>
          <p:cNvSpPr txBox="1"/>
          <p:nvPr/>
        </p:nvSpPr>
        <p:spPr>
          <a:xfrm>
            <a:off x="1903872" y="2617456"/>
            <a:ext cx="152465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lang="en-US" sz="2800"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901;p72"/>
          <p:cNvSpPr txBox="1"/>
          <p:nvPr/>
        </p:nvSpPr>
        <p:spPr>
          <a:xfrm>
            <a:off x="3786133" y="2607862"/>
            <a:ext cx="152465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lang="en-US" sz="2800"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900;p72"/>
          <p:cNvSpPr txBox="1"/>
          <p:nvPr/>
        </p:nvSpPr>
        <p:spPr>
          <a:xfrm>
            <a:off x="5266508" y="1959511"/>
            <a:ext cx="4067272" cy="253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Workload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600" dirty="0" err="1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sz="2600" dirty="0" err="1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secase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lvl="0"/>
            <a:endParaRPr lang="en" sz="800" dirty="0" smtClean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2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US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0 </a:t>
            </a:r>
          </a:p>
          <a:p>
            <a:pPr lvl="0"/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= 8 = good caching</a:t>
            </a:r>
          </a:p>
          <a:p>
            <a:pPr lvl="0"/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= 0.1 = latency tolerant</a:t>
            </a:r>
          </a:p>
          <a:p>
            <a:pPr lvl="0"/>
            <a:endParaRPr lang="en" sz="800" dirty="0" smtClean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erformance? </a:t>
            </a:r>
            <a:endParaRPr lang="en-US" sz="2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6926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0"/>
            <a:ext cx="9144000" cy="5143499"/>
          </a:xfrm>
          <a:prstGeom prst="rect">
            <a:avLst/>
          </a:prstGeom>
        </p:spPr>
      </p:pic>
      <p:sp>
        <p:nvSpPr>
          <p:cNvPr id="4" name="Google Shape;900;p72"/>
          <p:cNvSpPr txBox="1"/>
          <p:nvPr/>
        </p:nvSpPr>
        <p:spPr>
          <a:xfrm>
            <a:off x="797203" y="-62573"/>
            <a:ext cx="5901146" cy="153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Perf limited by IP[0] at 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8</a:t>
            </a: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I[1] not used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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no roofline</a:t>
            </a: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Let’s Assign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IP[1] work: </a:t>
            </a:r>
            <a:r>
              <a:rPr lang="en-US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0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/>
              </a:rPr>
              <a:t>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0.75</a:t>
            </a:r>
            <a:endParaRPr lang="en-US" sz="2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4" y="4011283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167891" y="2389517"/>
            <a:ext cx="0" cy="1621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56391" y="1679276"/>
            <a:ext cx="0" cy="485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56586" y="1679277"/>
            <a:ext cx="48998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08012" y="1383103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921;p73"/>
          <p:cNvSpPr txBox="1"/>
          <p:nvPr/>
        </p:nvSpPr>
        <p:spPr>
          <a:xfrm>
            <a:off x="7866042" y="2603220"/>
            <a:ext cx="1191055" cy="24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6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600" baseline="-250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40</a:t>
            </a:r>
            <a:endParaRPr lang="en-US" sz="1600" dirty="0">
              <a:solidFill>
                <a:schemeClr val="accent2"/>
              </a:solidFill>
            </a:endParaRPr>
          </a:p>
          <a:p>
            <a:pPr lvl="0"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10</a:t>
            </a:r>
          </a:p>
          <a:p>
            <a:pPr lvl="0"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5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</a:p>
          <a:p>
            <a:pPr algn="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/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0.1</a:t>
            </a:r>
          </a:p>
          <a:p>
            <a:pPr algn="ctr"/>
            <a:endParaRPr lang="en-US" sz="1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dirty="0"/>
          </a:p>
        </p:txBody>
      </p:sp>
      <p:sp>
        <p:nvSpPr>
          <p:cNvPr id="11" name="Google Shape;648;p69"/>
          <p:cNvSpPr txBox="1">
            <a:spLocks/>
          </p:cNvSpPr>
          <p:nvPr/>
        </p:nvSpPr>
        <p:spPr>
          <a:xfrm>
            <a:off x="8580328" y="4773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38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2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Google Shape;900;p72"/>
          <p:cNvSpPr txBox="1"/>
          <p:nvPr/>
        </p:nvSpPr>
        <p:spPr>
          <a:xfrm>
            <a:off x="949569" y="244622"/>
            <a:ext cx="5955880" cy="153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IP[1] present but Perf drops to 1! Why?</a:t>
            </a:r>
          </a:p>
          <a:p>
            <a:pPr lvl="0"/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0.1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memory bottleneck</a:t>
            </a: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Enhance </a:t>
            </a:r>
            <a:r>
              <a:rPr lang="en-US" sz="26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10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/>
              </a:rPr>
              <a:t>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b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(at a cost)</a:t>
            </a:r>
            <a:endParaRPr lang="en-US" sz="2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2864" y="3545457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21;p73"/>
          <p:cNvSpPr txBox="1"/>
          <p:nvPr/>
        </p:nvSpPr>
        <p:spPr>
          <a:xfrm>
            <a:off x="7866042" y="2576844"/>
            <a:ext cx="1191055" cy="24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6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600" baseline="-250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40</a:t>
            </a:r>
            <a:endParaRPr lang="en-US" sz="1600" dirty="0">
              <a:solidFill>
                <a:schemeClr val="accent2"/>
              </a:solidFill>
            </a:endParaRPr>
          </a:p>
          <a:p>
            <a:pPr lvl="0"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10</a:t>
            </a:r>
          </a:p>
          <a:p>
            <a:pPr lvl="0"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5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</a:p>
          <a:p>
            <a:pPr algn="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600" b="1" baseline="-25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0.75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0.1</a:t>
            </a:r>
          </a:p>
          <a:p>
            <a:pPr algn="ctr"/>
            <a:endParaRPr lang="en-US" sz="1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dirty="0"/>
          </a:p>
        </p:txBody>
      </p:sp>
      <p:sp>
        <p:nvSpPr>
          <p:cNvPr id="8" name="Google Shape;648;p69"/>
          <p:cNvSpPr txBox="1">
            <a:spLocks/>
          </p:cNvSpPr>
          <p:nvPr/>
        </p:nvSpPr>
        <p:spPr>
          <a:xfrm>
            <a:off x="8580328" y="473662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39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9190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83529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Future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apps demand much more computing</a:t>
            </a:r>
          </a:p>
          <a:p>
            <a:endParaRPr lang="en-US" sz="105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Standard tech scaling &amp; architecture NOT sufficient</a:t>
            </a:r>
          </a:p>
          <a:p>
            <a:endParaRPr lang="en-US" sz="10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show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promising approach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endParaRPr lang="en-US" sz="1200" b="1" i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= Parallelism </a:t>
            </a:r>
            <a:r>
              <a:rPr lang="en-US" sz="26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among workload components concurrently executing on multiple accelerators (IPs)</a:t>
            </a:r>
          </a:p>
          <a:p>
            <a:endParaRPr lang="en-US" sz="1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Call to action to develop “science” for ubiquitous ALP</a:t>
            </a:r>
            <a:endParaRPr lang="en-US" sz="1600" b="1" dirty="0">
              <a:solidFill>
                <a:srgbClr val="666666"/>
              </a:solidFill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-32196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Accelerator</a:t>
            </a:r>
            <a:r>
              <a:rPr lang="en-US" sz="2800" b="1" dirty="0"/>
              <a:t>-level </a:t>
            </a:r>
            <a:r>
              <a:rPr lang="en-US" sz="2800" b="1" dirty="0" smtClean="0"/>
              <a:t>Parallelism Call to Action</a:t>
            </a:r>
            <a:endParaRPr lang="en-US" sz="2800" b="1" dirty="0"/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35" y="582519"/>
            <a:ext cx="1810265" cy="11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Google Shape;900;p72"/>
          <p:cNvSpPr txBox="1"/>
          <p:nvPr/>
        </p:nvSpPr>
        <p:spPr>
          <a:xfrm>
            <a:off x="3200010" y="2631830"/>
            <a:ext cx="5477961" cy="153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Perf only 2 with IP[1] bottleneck</a:t>
            </a:r>
          </a:p>
          <a:p>
            <a:pPr lvl="0"/>
            <a:endParaRPr lang="en-US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IP[1] SRAM/reuse 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0.1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/>
              </a:rPr>
              <a:t>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Reduce overkill </a:t>
            </a:r>
            <a:r>
              <a:rPr lang="en-US" sz="26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30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/>
              </a:rPr>
              <a:t>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lang="en-US" sz="2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5398" y="3071007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921;p73"/>
          <p:cNvSpPr txBox="1"/>
          <p:nvPr/>
        </p:nvSpPr>
        <p:spPr>
          <a:xfrm>
            <a:off x="7866042" y="2603220"/>
            <a:ext cx="1191055" cy="24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6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600" baseline="-250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40</a:t>
            </a:r>
            <a:endParaRPr lang="en-US" sz="1600" dirty="0">
              <a:solidFill>
                <a:schemeClr val="accent2"/>
              </a:solidFill>
            </a:endParaRPr>
          </a:p>
          <a:p>
            <a:pPr lvl="0" algn="r"/>
            <a:r>
              <a:rPr lang="en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="1" baseline="-25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= 30</a:t>
            </a:r>
          </a:p>
          <a:p>
            <a:pPr lvl="0"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5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</a:p>
          <a:p>
            <a:pPr algn="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/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0.75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0.1</a:t>
            </a:r>
          </a:p>
          <a:p>
            <a:pPr algn="ctr"/>
            <a:endParaRPr lang="en-US" sz="1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dirty="0"/>
          </a:p>
        </p:txBody>
      </p:sp>
      <p:sp>
        <p:nvSpPr>
          <p:cNvPr id="7" name="Google Shape;648;p69"/>
          <p:cNvSpPr txBox="1">
            <a:spLocks/>
          </p:cNvSpPr>
          <p:nvPr/>
        </p:nvSpPr>
        <p:spPr>
          <a:xfrm>
            <a:off x="8580328" y="4773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40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8456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Google Shape;900;p72"/>
          <p:cNvSpPr txBox="1"/>
          <p:nvPr/>
        </p:nvSpPr>
        <p:spPr>
          <a:xfrm>
            <a:off x="2001344" y="2915727"/>
            <a:ext cx="5736572" cy="153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Perf = 160 &lt;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A*P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200</a:t>
            </a: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 you do better?</a:t>
            </a: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It’s possible!</a:t>
            </a:r>
            <a:endParaRPr lang="en-US" sz="2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48718" y="4011283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6061505" y="1716657"/>
            <a:ext cx="11500" cy="2294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61505" y="808020"/>
            <a:ext cx="0" cy="632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65218" y="808021"/>
            <a:ext cx="48998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75530" y="499874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21;p73"/>
          <p:cNvSpPr txBox="1"/>
          <p:nvPr/>
        </p:nvSpPr>
        <p:spPr>
          <a:xfrm>
            <a:off x="7866042" y="2629596"/>
            <a:ext cx="1191055" cy="24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6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600" baseline="-250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40</a:t>
            </a:r>
            <a:endParaRPr lang="en-US" sz="1600" dirty="0">
              <a:solidFill>
                <a:schemeClr val="accent2"/>
              </a:solidFill>
            </a:endParaRPr>
          </a:p>
          <a:p>
            <a:pPr lvl="0" algn="r"/>
            <a:r>
              <a:rPr lang="en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="1" baseline="-25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= 20</a:t>
            </a:r>
          </a:p>
          <a:p>
            <a:pPr lvl="0"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= 5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  <a:p>
            <a:pPr algn="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</a:p>
          <a:p>
            <a:pPr algn="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/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0.75</a:t>
            </a:r>
          </a:p>
          <a:p>
            <a:pPr algn="r"/>
            <a:r>
              <a:rPr lang="en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  <a:p>
            <a:pPr algn="r"/>
            <a:r>
              <a:rPr lang="en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 b="1" baseline="-250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lang="en-US" sz="16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-US" sz="1600" dirty="0">
              <a:solidFill>
                <a:srgbClr val="3367D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lang="en" sz="1600" dirty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n" sz="1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en" sz="1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dirty="0"/>
          </a:p>
        </p:txBody>
      </p:sp>
      <p:sp>
        <p:nvSpPr>
          <p:cNvPr id="12" name="Google Shape;648;p69"/>
          <p:cNvSpPr txBox="1">
            <a:spLocks/>
          </p:cNvSpPr>
          <p:nvPr/>
        </p:nvSpPr>
        <p:spPr>
          <a:xfrm>
            <a:off x="8580328" y="479183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41</a:t>
            </a:fld>
            <a:endParaRPr lang="is-IS" dirty="0"/>
          </a:p>
        </p:txBody>
      </p:sp>
      <p:sp>
        <p:nvSpPr>
          <p:cNvPr id="13" name="Google Shape;900;p72"/>
          <p:cNvSpPr txBox="1"/>
          <p:nvPr/>
        </p:nvSpPr>
        <p:spPr>
          <a:xfrm>
            <a:off x="1324104" y="206555"/>
            <a:ext cx="5736572" cy="153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Usecases</a:t>
            </a: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using K accelerators </a:t>
            </a: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Wingdings"/>
              </a:rPr>
              <a:t></a:t>
            </a:r>
            <a:endParaRPr lang="en-US" sz="2600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US" sz="900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Wingdings"/>
              </a:rPr>
              <a:t>Gables has </a:t>
            </a: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K+1 rooflines</a:t>
            </a:r>
            <a:endParaRPr lang="en-US" sz="26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5214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4264" y="154393"/>
            <a:ext cx="9744282" cy="5636132"/>
            <a:chOff x="-284264" y="154393"/>
            <a:chExt cx="9744282" cy="5636132"/>
          </a:xfrm>
        </p:grpSpPr>
        <p:pic>
          <p:nvPicPr>
            <p:cNvPr id="7" name="Google Shape;1121;p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4264" y="223876"/>
              <a:ext cx="3892619" cy="5548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129;p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6129" y="154393"/>
              <a:ext cx="4108795" cy="554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146;p9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8763" y="233618"/>
              <a:ext cx="4071255" cy="55569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51"/>
          <p:cNvSpPr txBox="1"/>
          <p:nvPr/>
        </p:nvSpPr>
        <p:spPr>
          <a:xfrm>
            <a:off x="961432" y="3334555"/>
            <a:ext cx="7871167" cy="83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CPUs                               GPU		   DSP (SCALAR) </a:t>
            </a:r>
          </a:p>
          <a:p>
            <a:pPr lvl="0"/>
            <a:r>
              <a:rPr lang="en" sz="2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0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7.5 GF                     </a:t>
            </a:r>
            <a:r>
              <a:rPr lang="en-US" sz="2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0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GPU</a:t>
            </a:r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47                    </a:t>
            </a:r>
            <a:r>
              <a:rPr lang="en-US" sz="2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0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DSP-SCALAR</a:t>
            </a:r>
            <a:r>
              <a:rPr lang="en-US" sz="2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0.40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097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sz="3200" dirty="0" smtClean="0"/>
              <a:t>μ</a:t>
            </a:r>
            <a:r>
              <a:rPr lang="en-US" sz="3200" dirty="0" smtClean="0"/>
              <a:t>Benchmark </a:t>
            </a:r>
            <a:r>
              <a:rPr lang="en-US" sz="3200" dirty="0"/>
              <a:t>w/ Qualcomm </a:t>
            </a:r>
            <a:r>
              <a:rPr lang="en-US" sz="3200" dirty="0" err="1"/>
              <a:t>Snapdragon</a:t>
            </a:r>
            <a:r>
              <a:rPr lang="en-US" sz="3200" baseline="30000" dirty="0" err="1"/>
              <a:t>TM</a:t>
            </a:r>
            <a:r>
              <a:rPr lang="en-US" sz="3200" dirty="0"/>
              <a:t> 835</a:t>
            </a: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10" name="Google Shape;324;p51"/>
          <p:cNvSpPr txBox="1"/>
          <p:nvPr/>
        </p:nvSpPr>
        <p:spPr>
          <a:xfrm>
            <a:off x="114307" y="601667"/>
            <a:ext cx="8817900" cy="117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FontTx/>
              <a:buChar char="•"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All elements load from array &amp; vary FP SP op intensity</a:t>
            </a:r>
          </a:p>
          <a:p>
            <a:pPr marL="457200" lvl="0" indent="-457200">
              <a:buFontTx/>
              <a:buChar char="•"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Finds empirical lower bound on rooflines</a:t>
            </a:r>
          </a:p>
        </p:txBody>
      </p:sp>
      <p:sp>
        <p:nvSpPr>
          <p:cNvPr id="11" name="Google Shape;324;p51"/>
          <p:cNvSpPr txBox="1"/>
          <p:nvPr/>
        </p:nvSpPr>
        <p:spPr>
          <a:xfrm>
            <a:off x="167100" y="4410993"/>
            <a:ext cx="8817900" cy="60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FontTx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Preliminary evidence that multiple rooflines useful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8961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04800" y="973275"/>
            <a:ext cx="85953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Two cases where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Gables &gt;&gt; Actual 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12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1. Communication between two IP blocks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Root:</a:t>
            </a:r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Too few buffers to cover communication latency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Little’s Law: </a:t>
            </a:r>
            <a:r>
              <a:rPr lang="en-US" sz="2400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# outstanding </a:t>
            </a:r>
            <a:r>
              <a:rPr lang="en-US" sz="2400" dirty="0" err="1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msgs</a:t>
            </a:r>
            <a:r>
              <a:rPr lang="en-US" sz="2400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lang="en-US" sz="2400" dirty="0" err="1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avg</a:t>
            </a:r>
            <a:r>
              <a:rPr lang="en-US" sz="2400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latency * </a:t>
            </a:r>
            <a:r>
              <a:rPr lang="en-US" sz="2400" dirty="0" err="1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avg</a:t>
            </a:r>
            <a:r>
              <a:rPr lang="en-US" sz="2400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 BW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https://www.sigarch.org/three-other-models-of-computer-system-performance-part-1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Solution:</a:t>
            </a:r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Add buffers; actual performance </a:t>
            </a:r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 Gables</a:t>
            </a:r>
            <a:endParaRPr lang="en-US" sz="24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2. More complex interaction among IP blocks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Root:</a:t>
            </a:r>
            <a:r>
              <a:rPr lang="en-US" sz="24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Usecase</a:t>
            </a:r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work (task graph) not completely parallel</a:t>
            </a:r>
            <a:endParaRPr lang="en-US" sz="24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lang="en-US" sz="24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4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 change, but useful double-check</a:t>
            </a:r>
            <a:endParaRPr lang="en-US" sz="24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 smtClean="0"/>
              <a:t>Case Study: IT + CAD Vendors (details TBA)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55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11"/>
            <a:ext cx="9144000" cy="51144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514" y="4497599"/>
            <a:ext cx="8091718" cy="616857"/>
            <a:chOff x="14514" y="4497599"/>
            <a:chExt cx="8091718" cy="616857"/>
          </a:xfrm>
        </p:grpSpPr>
        <p:sp>
          <p:nvSpPr>
            <p:cNvPr id="6" name="Rectangle 5"/>
            <p:cNvSpPr/>
            <p:nvPr/>
          </p:nvSpPr>
          <p:spPr>
            <a:xfrm>
              <a:off x="14514" y="4497599"/>
              <a:ext cx="3033486" cy="6168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3" y="4680860"/>
              <a:ext cx="5058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Into Synopsys design flow &lt;&lt; 6 months of publication!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2143125"/>
            <a:ext cx="8334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18262"/>
              </p:ext>
            </p:extLst>
          </p:nvPr>
        </p:nvGraphicFramePr>
        <p:xfrm>
          <a:off x="2726192" y="241301"/>
          <a:ext cx="330517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3304903" imgH="4705350" progId="Acrobat.Document.DC">
                  <p:embed/>
                </p:oleObj>
              </mc:Choice>
              <mc:Fallback>
                <p:oleObj name="Acrobat Document" r:id="rId3" imgW="3304903" imgH="47053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6192" y="241301"/>
                        <a:ext cx="3305175" cy="470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8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1"/>
          <p:cNvSpPr txBox="1">
            <a:spLocks noGrp="1"/>
          </p:cNvSpPr>
          <p:nvPr>
            <p:ph type="title" idx="4294967295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Case Study: Allocating SRAM</a:t>
            </a:r>
            <a:endParaRPr sz="3200" dirty="0"/>
          </a:p>
        </p:txBody>
      </p:sp>
      <p:sp>
        <p:nvSpPr>
          <p:cNvPr id="1017" name="Google Shape;1017;p81"/>
          <p:cNvSpPr txBox="1">
            <a:spLocks noGrp="1"/>
          </p:cNvSpPr>
          <p:nvPr>
            <p:ph type="body" idx="4294967295"/>
          </p:nvPr>
        </p:nvSpPr>
        <p:spPr>
          <a:xfrm>
            <a:off x="5304700" y="3224625"/>
            <a:ext cx="3566400" cy="1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Where SRAM?</a:t>
            </a:r>
            <a:endParaRPr sz="2400"/>
          </a:p>
          <a:p>
            <a:pPr marL="457200" lvl="0" indent="-381000" rtl="0">
              <a:spcBef>
                <a:spcPts val="1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Private w/i each IP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Shared resource</a:t>
            </a:r>
            <a:endParaRPr sz="2400"/>
          </a:p>
          <a:p>
            <a:pPr marL="0" lvl="0" indent="0" rtl="0">
              <a:spcBef>
                <a:spcPts val="1400"/>
              </a:spcBef>
              <a:spcAft>
                <a:spcPts val="140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444643" y="479875"/>
            <a:ext cx="2825700" cy="2522150"/>
            <a:chOff x="4978650" y="479875"/>
            <a:chExt cx="2825700" cy="2522150"/>
          </a:xfrm>
        </p:grpSpPr>
        <p:sp>
          <p:nvSpPr>
            <p:cNvPr id="1018" name="Google Shape;1018;p81"/>
            <p:cNvSpPr/>
            <p:nvPr/>
          </p:nvSpPr>
          <p:spPr>
            <a:xfrm>
              <a:off x="6252150" y="23864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1"/>
            <p:cNvSpPr/>
            <p:nvPr/>
          </p:nvSpPr>
          <p:spPr>
            <a:xfrm>
              <a:off x="6556950" y="23864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1"/>
            <p:cNvSpPr/>
            <p:nvPr/>
          </p:nvSpPr>
          <p:spPr>
            <a:xfrm>
              <a:off x="6861750" y="23864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1"/>
            <p:cNvSpPr/>
            <p:nvPr/>
          </p:nvSpPr>
          <p:spPr>
            <a:xfrm>
              <a:off x="7166550" y="23864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1"/>
            <p:cNvSpPr/>
            <p:nvPr/>
          </p:nvSpPr>
          <p:spPr>
            <a:xfrm>
              <a:off x="7471350" y="23864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1"/>
            <p:cNvSpPr/>
            <p:nvPr/>
          </p:nvSpPr>
          <p:spPr>
            <a:xfrm>
              <a:off x="6252150" y="26912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1"/>
            <p:cNvSpPr/>
            <p:nvPr/>
          </p:nvSpPr>
          <p:spPr>
            <a:xfrm>
              <a:off x="6556950" y="26912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1"/>
            <p:cNvSpPr/>
            <p:nvPr/>
          </p:nvSpPr>
          <p:spPr>
            <a:xfrm>
              <a:off x="6861750" y="26912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1"/>
            <p:cNvSpPr/>
            <p:nvPr/>
          </p:nvSpPr>
          <p:spPr>
            <a:xfrm>
              <a:off x="7166550" y="26912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1"/>
            <p:cNvSpPr/>
            <p:nvPr/>
          </p:nvSpPr>
          <p:spPr>
            <a:xfrm>
              <a:off x="7471350" y="2691225"/>
              <a:ext cx="333000" cy="310800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1"/>
            <p:cNvSpPr/>
            <p:nvPr/>
          </p:nvSpPr>
          <p:spPr>
            <a:xfrm>
              <a:off x="6252150" y="13958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1"/>
            <p:cNvSpPr/>
            <p:nvPr/>
          </p:nvSpPr>
          <p:spPr>
            <a:xfrm>
              <a:off x="6252150" y="17006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1"/>
            <p:cNvSpPr/>
            <p:nvPr/>
          </p:nvSpPr>
          <p:spPr>
            <a:xfrm>
              <a:off x="6252150" y="7862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1"/>
            <p:cNvSpPr/>
            <p:nvPr/>
          </p:nvSpPr>
          <p:spPr>
            <a:xfrm>
              <a:off x="6252150" y="10910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1"/>
            <p:cNvSpPr/>
            <p:nvPr/>
          </p:nvSpPr>
          <p:spPr>
            <a:xfrm>
              <a:off x="6785550" y="13958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1"/>
            <p:cNvSpPr/>
            <p:nvPr/>
          </p:nvSpPr>
          <p:spPr>
            <a:xfrm>
              <a:off x="6785550" y="17006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1"/>
            <p:cNvSpPr/>
            <p:nvPr/>
          </p:nvSpPr>
          <p:spPr>
            <a:xfrm>
              <a:off x="7395150" y="13958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1"/>
            <p:cNvSpPr/>
            <p:nvPr/>
          </p:nvSpPr>
          <p:spPr>
            <a:xfrm>
              <a:off x="7395150" y="17006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1"/>
            <p:cNvSpPr/>
            <p:nvPr/>
          </p:nvSpPr>
          <p:spPr>
            <a:xfrm>
              <a:off x="7395150" y="1091025"/>
              <a:ext cx="333000" cy="31080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1"/>
            <p:cNvSpPr txBox="1"/>
            <p:nvPr/>
          </p:nvSpPr>
          <p:spPr>
            <a:xfrm>
              <a:off x="4978650" y="2538825"/>
              <a:ext cx="12189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SHARED</a:t>
              </a:r>
              <a:endParaRPr b="1"/>
            </a:p>
          </p:txBody>
        </p:sp>
        <p:sp>
          <p:nvSpPr>
            <p:cNvPr id="1038" name="Google Shape;1038;p81"/>
            <p:cNvSpPr txBox="1"/>
            <p:nvPr/>
          </p:nvSpPr>
          <p:spPr>
            <a:xfrm>
              <a:off x="5998500" y="479875"/>
              <a:ext cx="814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IP0</a:t>
              </a:r>
              <a:endParaRPr b="1"/>
            </a:p>
          </p:txBody>
        </p:sp>
        <p:sp>
          <p:nvSpPr>
            <p:cNvPr id="1039" name="Google Shape;1039;p81"/>
            <p:cNvSpPr txBox="1"/>
            <p:nvPr/>
          </p:nvSpPr>
          <p:spPr>
            <a:xfrm>
              <a:off x="6696650" y="1089475"/>
              <a:ext cx="514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IP1</a:t>
              </a:r>
              <a:endParaRPr b="1"/>
            </a:p>
          </p:txBody>
        </p:sp>
        <p:sp>
          <p:nvSpPr>
            <p:cNvPr id="1040" name="Google Shape;1040;p81"/>
            <p:cNvSpPr txBox="1"/>
            <p:nvPr/>
          </p:nvSpPr>
          <p:spPr>
            <a:xfrm>
              <a:off x="7288800" y="711575"/>
              <a:ext cx="514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IP2</a:t>
              </a:r>
              <a:endParaRPr b="1"/>
            </a:p>
          </p:txBody>
        </p:sp>
      </p:grpSp>
      <p:pic>
        <p:nvPicPr>
          <p:cNvPr id="1042" name="Google Shape;10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75" y="1386643"/>
            <a:ext cx="4777374" cy="31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6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8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determines I</a:t>
            </a:r>
            <a:r>
              <a:rPr lang="en" baseline="-25000"/>
              <a:t>i</a:t>
            </a:r>
            <a:r>
              <a:rPr lang="en"/>
              <a:t>?</a:t>
            </a:r>
            <a:endParaRPr/>
          </a:p>
        </p:txBody>
      </p:sp>
      <p:sp>
        <p:nvSpPr>
          <p:cNvPr id="1049" name="Google Shape;1049;p82"/>
          <p:cNvSpPr txBox="1">
            <a:spLocks noGrp="1"/>
          </p:cNvSpPr>
          <p:nvPr>
            <p:ph type="body" idx="4294967295"/>
          </p:nvPr>
        </p:nvSpPr>
        <p:spPr>
          <a:xfrm>
            <a:off x="4572000" y="1762075"/>
            <a:ext cx="4345500" cy="28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349351"/>
                </a:solidFill>
              </a:rPr>
              <a:t>Hardware</a:t>
            </a:r>
            <a:endParaRPr u="sng">
              <a:solidFill>
                <a:srgbClr val="34935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49351"/>
                </a:solidFill>
              </a:rPr>
              <a:t>More A</a:t>
            </a:r>
            <a:r>
              <a:rPr lang="en" baseline="-25000">
                <a:solidFill>
                  <a:srgbClr val="349351"/>
                </a:solidFill>
              </a:rPr>
              <a:t>i</a:t>
            </a:r>
            <a:r>
              <a:rPr lang="en">
                <a:solidFill>
                  <a:srgbClr val="349351"/>
                </a:solidFill>
              </a:rPr>
              <a:t> toward BW-bound (recall f</a:t>
            </a:r>
            <a:r>
              <a:rPr lang="en" baseline="-25000">
                <a:solidFill>
                  <a:srgbClr val="349351"/>
                </a:solidFill>
              </a:rPr>
              <a:t>i</a:t>
            </a:r>
            <a:r>
              <a:rPr lang="en">
                <a:solidFill>
                  <a:srgbClr val="349351"/>
                </a:solidFill>
              </a:rPr>
              <a:t> too!)</a:t>
            </a:r>
            <a:endParaRPr>
              <a:solidFill>
                <a:srgbClr val="34935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49351"/>
                </a:solidFill>
              </a:rPr>
              <a:t>More B</a:t>
            </a:r>
            <a:r>
              <a:rPr lang="en" baseline="-25000">
                <a:solidFill>
                  <a:srgbClr val="349351"/>
                </a:solidFill>
              </a:rPr>
              <a:t>i</a:t>
            </a:r>
            <a:r>
              <a:rPr lang="en">
                <a:solidFill>
                  <a:srgbClr val="349351"/>
                </a:solidFill>
              </a:rPr>
              <a:t> toward compute-bound</a:t>
            </a:r>
            <a:endParaRPr>
              <a:solidFill>
                <a:srgbClr val="34935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49351"/>
                </a:solidFill>
              </a:rPr>
              <a:t>More </a:t>
            </a:r>
            <a:r>
              <a:rPr lang="en">
                <a:solidFill>
                  <a:srgbClr val="FF0000"/>
                </a:solidFill>
              </a:rPr>
              <a:t>M</a:t>
            </a:r>
            <a:r>
              <a:rPr lang="en" baseline="-25000">
                <a:solidFill>
                  <a:srgbClr val="FF0000"/>
                </a:solidFill>
              </a:rPr>
              <a:t>i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349351"/>
                </a:solidFill>
              </a:rPr>
              <a:t>toward compute-bound </a:t>
            </a:r>
            <a:r>
              <a:rPr lang="en" b="1">
                <a:solidFill>
                  <a:srgbClr val="349351"/>
                </a:solidFill>
              </a:rPr>
              <a:t>if reuse</a:t>
            </a:r>
            <a:endParaRPr b="1">
              <a:solidFill>
                <a:srgbClr val="34935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349351"/>
                </a:solidFill>
              </a:rPr>
              <a:t>Whither I</a:t>
            </a:r>
            <a:r>
              <a:rPr lang="en" b="1" baseline="-25000">
                <a:solidFill>
                  <a:srgbClr val="349351"/>
                </a:solidFill>
              </a:rPr>
              <a:t>i</a:t>
            </a:r>
            <a:r>
              <a:rPr lang="en" b="1">
                <a:solidFill>
                  <a:srgbClr val="349351"/>
                </a:solidFill>
              </a:rPr>
              <a:t> as function of </a:t>
            </a:r>
            <a:r>
              <a:rPr lang="en" b="1">
                <a:solidFill>
                  <a:srgbClr val="FF0000"/>
                </a:solidFill>
              </a:rPr>
              <a:t>M</a:t>
            </a:r>
            <a:r>
              <a:rPr lang="en" b="1" baseline="-25000">
                <a:solidFill>
                  <a:srgbClr val="FF0000"/>
                </a:solidFill>
              </a:rPr>
              <a:t>i</a:t>
            </a:r>
            <a:r>
              <a:rPr lang="en" b="1">
                <a:solidFill>
                  <a:srgbClr val="349351"/>
                </a:solidFill>
              </a:rPr>
              <a:t>?</a:t>
            </a:r>
            <a:endParaRPr b="1">
              <a:solidFill>
                <a:srgbClr val="349351"/>
              </a:solidFill>
            </a:endParaRPr>
          </a:p>
        </p:txBody>
      </p:sp>
      <p:sp>
        <p:nvSpPr>
          <p:cNvPr id="1050" name="Google Shape;1050;p82"/>
          <p:cNvSpPr txBox="1">
            <a:spLocks noGrp="1"/>
          </p:cNvSpPr>
          <p:nvPr>
            <p:ph type="body" idx="4294967295"/>
          </p:nvPr>
        </p:nvSpPr>
        <p:spPr>
          <a:xfrm>
            <a:off x="4572000" y="314275"/>
            <a:ext cx="4260300" cy="14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3367D6"/>
                </a:solidFill>
              </a:rPr>
              <a:t>SW Usecase</a:t>
            </a:r>
            <a:r>
              <a:rPr lang="en" dirty="0">
                <a:solidFill>
                  <a:srgbClr val="3367D6"/>
                </a:solidFill>
              </a:rPr>
              <a:t> (most important)</a:t>
            </a:r>
            <a:endParaRPr dirty="0">
              <a:solidFill>
                <a:srgbClr val="3367D6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3367D6"/>
              </a:buClr>
              <a:buSzPts val="1800"/>
              <a:buChar char="●"/>
            </a:pPr>
            <a:r>
              <a:rPr lang="en" dirty="0">
                <a:solidFill>
                  <a:srgbClr val="3367D6"/>
                </a:solidFill>
              </a:rPr>
              <a:t>Dense v. sparse matrices</a:t>
            </a:r>
            <a:endParaRPr dirty="0">
              <a:solidFill>
                <a:srgbClr val="3367D6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67D6"/>
              </a:buClr>
              <a:buSzPts val="1800"/>
              <a:buChar char="●"/>
            </a:pPr>
            <a:r>
              <a:rPr lang="en" dirty="0">
                <a:solidFill>
                  <a:srgbClr val="3367D6"/>
                </a:solidFill>
              </a:rPr>
              <a:t>E.g. vision v. audio ML</a:t>
            </a:r>
            <a:endParaRPr dirty="0">
              <a:solidFill>
                <a:srgbClr val="3367D6"/>
              </a:solidFill>
            </a:endParaRPr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349351"/>
              </a:solidFill>
            </a:endParaRPr>
          </a:p>
        </p:txBody>
      </p:sp>
      <p:cxnSp>
        <p:nvCxnSpPr>
          <p:cNvPr id="1051" name="Google Shape;1051;p82"/>
          <p:cNvCxnSpPr/>
          <p:nvPr/>
        </p:nvCxnSpPr>
        <p:spPr>
          <a:xfrm>
            <a:off x="2514175" y="1988625"/>
            <a:ext cx="687600" cy="13200"/>
          </a:xfrm>
          <a:prstGeom prst="straightConnector1">
            <a:avLst/>
          </a:prstGeom>
          <a:noFill/>
          <a:ln w="76200" cap="flat" cmpd="sng">
            <a:solidFill>
              <a:srgbClr val="7575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82"/>
          <p:cNvCxnSpPr/>
          <p:nvPr/>
        </p:nvCxnSpPr>
        <p:spPr>
          <a:xfrm flipH="1">
            <a:off x="1341075" y="1991050"/>
            <a:ext cx="1167300" cy="1224000"/>
          </a:xfrm>
          <a:prstGeom prst="straightConnector1">
            <a:avLst/>
          </a:prstGeom>
          <a:noFill/>
          <a:ln w="76200" cap="flat" cmpd="sng">
            <a:solidFill>
              <a:srgbClr val="7575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3" name="Google Shape;1053;p82"/>
          <p:cNvSpPr txBox="1"/>
          <p:nvPr/>
        </p:nvSpPr>
        <p:spPr>
          <a:xfrm>
            <a:off x="1971875" y="919200"/>
            <a:ext cx="1791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EA43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600" baseline="-2500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*P</a:t>
            </a:r>
            <a:r>
              <a:rPr lang="en" sz="2600" baseline="-2500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endParaRPr/>
          </a:p>
        </p:txBody>
      </p:sp>
      <p:sp>
        <p:nvSpPr>
          <p:cNvPr id="1054" name="Google Shape;1054;p82"/>
          <p:cNvSpPr txBox="1"/>
          <p:nvPr/>
        </p:nvSpPr>
        <p:spPr>
          <a:xfrm>
            <a:off x="1805225" y="2647250"/>
            <a:ext cx="10833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/>
          </a:p>
        </p:txBody>
      </p:sp>
      <p:sp>
        <p:nvSpPr>
          <p:cNvPr id="1055" name="Google Shape;1055;p82"/>
          <p:cNvSpPr txBox="1"/>
          <p:nvPr/>
        </p:nvSpPr>
        <p:spPr>
          <a:xfrm>
            <a:off x="1104275" y="1341050"/>
            <a:ext cx="1020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IP[i]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056" name="Google Shape;1056;p82"/>
          <p:cNvSpPr txBox="1"/>
          <p:nvPr/>
        </p:nvSpPr>
        <p:spPr>
          <a:xfrm>
            <a:off x="1215288" y="1791525"/>
            <a:ext cx="10833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2600" baseline="-25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057" name="Google Shape;1057;p82"/>
          <p:cNvCxnSpPr/>
          <p:nvPr/>
        </p:nvCxnSpPr>
        <p:spPr>
          <a:xfrm rot="10800000" flipH="1">
            <a:off x="2685000" y="2082225"/>
            <a:ext cx="13200" cy="1692900"/>
          </a:xfrm>
          <a:prstGeom prst="straightConnector1">
            <a:avLst/>
          </a:prstGeom>
          <a:noFill/>
          <a:ln w="28575" cap="flat" cmpd="sng">
            <a:solidFill>
              <a:srgbClr val="3367D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58" name="Google Shape;1058;p82"/>
          <p:cNvSpPr txBox="1"/>
          <p:nvPr/>
        </p:nvSpPr>
        <p:spPr>
          <a:xfrm>
            <a:off x="2096500" y="3802350"/>
            <a:ext cx="1167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67D6"/>
                </a:solidFill>
              </a:rPr>
              <a:t>Compute -bound I</a:t>
            </a:r>
            <a:r>
              <a:rPr lang="en" sz="1800" baseline="-25000">
                <a:solidFill>
                  <a:srgbClr val="3367D6"/>
                </a:solidFill>
              </a:rPr>
              <a:t>i</a:t>
            </a:r>
            <a:endParaRPr sz="1800" baseline="-25000">
              <a:solidFill>
                <a:srgbClr val="3367D6"/>
              </a:solidFill>
            </a:endParaRPr>
          </a:p>
        </p:txBody>
      </p:sp>
      <p:cxnSp>
        <p:nvCxnSpPr>
          <p:cNvPr id="1059" name="Google Shape;1059;p82"/>
          <p:cNvCxnSpPr/>
          <p:nvPr/>
        </p:nvCxnSpPr>
        <p:spPr>
          <a:xfrm rot="10800000" flipH="1">
            <a:off x="1694400" y="2931525"/>
            <a:ext cx="600" cy="919800"/>
          </a:xfrm>
          <a:prstGeom prst="straightConnector1">
            <a:avLst/>
          </a:prstGeom>
          <a:noFill/>
          <a:ln w="28575" cap="flat" cmpd="sng">
            <a:solidFill>
              <a:srgbClr val="3367D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60" name="Google Shape;1060;p82"/>
          <p:cNvSpPr txBox="1"/>
          <p:nvPr/>
        </p:nvSpPr>
        <p:spPr>
          <a:xfrm>
            <a:off x="1105900" y="3802350"/>
            <a:ext cx="1167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67D6"/>
                </a:solidFill>
              </a:rPr>
              <a:t>BW -bound I</a:t>
            </a:r>
            <a:r>
              <a:rPr lang="en" sz="1800" baseline="-25000">
                <a:solidFill>
                  <a:srgbClr val="3367D6"/>
                </a:solidFill>
              </a:rPr>
              <a:t>i</a:t>
            </a:r>
            <a:endParaRPr sz="1800" baseline="-25000">
              <a:solidFill>
                <a:srgbClr val="3367D6"/>
              </a:solidFill>
            </a:endParaRPr>
          </a:p>
        </p:txBody>
      </p:sp>
      <p:cxnSp>
        <p:nvCxnSpPr>
          <p:cNvPr id="1061" name="Google Shape;1061;p82"/>
          <p:cNvCxnSpPr/>
          <p:nvPr/>
        </p:nvCxnSpPr>
        <p:spPr>
          <a:xfrm>
            <a:off x="999700" y="3502975"/>
            <a:ext cx="2532600" cy="1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2" name="Google Shape;1062;p82"/>
          <p:cNvCxnSpPr/>
          <p:nvPr/>
        </p:nvCxnSpPr>
        <p:spPr>
          <a:xfrm rot="10800000">
            <a:off x="999700" y="1343575"/>
            <a:ext cx="0" cy="2159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3" name="Google Shape;1063;p82"/>
          <p:cNvSpPr txBox="1"/>
          <p:nvPr/>
        </p:nvSpPr>
        <p:spPr>
          <a:xfrm>
            <a:off x="3253025" y="3409250"/>
            <a:ext cx="10833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solidFill>
                <a:srgbClr val="3367D6"/>
              </a:solidFill>
            </a:endParaRPr>
          </a:p>
        </p:txBody>
      </p:sp>
      <p:sp>
        <p:nvSpPr>
          <p:cNvPr id="1064" name="Google Shape;1064;p82"/>
          <p:cNvSpPr txBox="1"/>
          <p:nvPr/>
        </p:nvSpPr>
        <p:spPr>
          <a:xfrm>
            <a:off x="-23575" y="1580450"/>
            <a:ext cx="10833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P</a:t>
            </a:r>
            <a:r>
              <a:rPr lang="en" sz="2600" baseline="-25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endParaRPr baseline="-25000">
              <a:solidFill>
                <a:srgbClr val="666666"/>
              </a:solidFill>
            </a:endParaRPr>
          </a:p>
        </p:txBody>
      </p:sp>
      <p:sp>
        <p:nvSpPr>
          <p:cNvPr id="19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48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93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83"/>
          <p:cNvSpPr txBox="1">
            <a:spLocks noGrp="1"/>
          </p:cNvSpPr>
          <p:nvPr>
            <p:ph type="title" idx="4294967295"/>
          </p:nvPr>
        </p:nvSpPr>
        <p:spPr>
          <a:xfrm>
            <a:off x="205500" y="-21625"/>
            <a:ext cx="873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dirty="0" smtClean="0"/>
              <a:t>Does more </a:t>
            </a:r>
            <a:r>
              <a:rPr lang="en" sz="3200" dirty="0"/>
              <a:t>IP[i] SRAM </a:t>
            </a:r>
            <a:r>
              <a:rPr lang="en" sz="3200" dirty="0" smtClean="0">
                <a:sym typeface="Wingdings" panose="05000000000000000000" pitchFamily="2" charset="2"/>
              </a:rPr>
              <a:t>help </a:t>
            </a:r>
            <a:r>
              <a:rPr lang="en" sz="3200" dirty="0" smtClean="0"/>
              <a:t>Op. </a:t>
            </a:r>
            <a:r>
              <a:rPr lang="en" sz="3200" dirty="0"/>
              <a:t>Intensity (I</a:t>
            </a:r>
            <a:r>
              <a:rPr lang="en" sz="3200" baseline="-25000" dirty="0"/>
              <a:t>i</a:t>
            </a:r>
            <a:r>
              <a:rPr lang="en" sz="3200" dirty="0" smtClean="0"/>
              <a:t>)?</a:t>
            </a:r>
            <a:endParaRPr sz="3200" dirty="0"/>
          </a:p>
        </p:txBody>
      </p:sp>
      <p:sp>
        <p:nvSpPr>
          <p:cNvPr id="1070" name="Google Shape;1070;p83"/>
          <p:cNvSpPr txBox="1">
            <a:spLocks noGrp="1"/>
          </p:cNvSpPr>
          <p:nvPr>
            <p:ph type="body" idx="4294967295"/>
          </p:nvPr>
        </p:nvSpPr>
        <p:spPr>
          <a:xfrm>
            <a:off x="205500" y="3461163"/>
            <a:ext cx="8738700" cy="1464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Non-linear function that increases when new footprint/working-set fits</a:t>
            </a:r>
            <a:endParaRPr sz="22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/>
              <a:t>Should consider these plots when sizing IP[i] SRAM</a:t>
            </a:r>
            <a:endParaRPr sz="2200"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Later evaluation can use simulation performance on y-axis</a:t>
            </a:r>
            <a:br>
              <a:rPr lang="en" sz="2200" dirty="0"/>
            </a:br>
            <a:endParaRPr baseline="30000" dirty="0"/>
          </a:p>
        </p:txBody>
      </p:sp>
      <p:cxnSp>
        <p:nvCxnSpPr>
          <p:cNvPr id="1071" name="Google Shape;1071;p83"/>
          <p:cNvCxnSpPr/>
          <p:nvPr/>
        </p:nvCxnSpPr>
        <p:spPr>
          <a:xfrm>
            <a:off x="1593975" y="1372450"/>
            <a:ext cx="22800" cy="195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2" name="Google Shape;1072;p83"/>
          <p:cNvCxnSpPr/>
          <p:nvPr/>
        </p:nvCxnSpPr>
        <p:spPr>
          <a:xfrm flipH="1">
            <a:off x="1616775" y="3255850"/>
            <a:ext cx="5371800" cy="3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3" name="Google Shape;1073;p83"/>
          <p:cNvSpPr txBox="1"/>
          <p:nvPr/>
        </p:nvSpPr>
        <p:spPr>
          <a:xfrm>
            <a:off x="738900" y="1227613"/>
            <a:ext cx="746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</a:t>
            </a:r>
            <a:r>
              <a:rPr lang="en" sz="3000" baseline="-25000"/>
              <a:t>i</a:t>
            </a:r>
            <a:endParaRPr sz="3000" baseline="-25000"/>
          </a:p>
        </p:txBody>
      </p:sp>
      <p:sp>
        <p:nvSpPr>
          <p:cNvPr id="1074" name="Google Shape;1074;p83"/>
          <p:cNvSpPr txBox="1"/>
          <p:nvPr/>
        </p:nvSpPr>
        <p:spPr>
          <a:xfrm>
            <a:off x="6970991" y="2783363"/>
            <a:ext cx="2094815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IP[i] SRAM</a:t>
            </a:r>
            <a:endParaRPr sz="3000" baseline="-25000" dirty="0"/>
          </a:p>
        </p:txBody>
      </p:sp>
      <p:grpSp>
        <p:nvGrpSpPr>
          <p:cNvPr id="1075" name="Google Shape;1075;p83"/>
          <p:cNvGrpSpPr/>
          <p:nvPr/>
        </p:nvGrpSpPr>
        <p:grpSpPr>
          <a:xfrm flipH="1">
            <a:off x="2020525" y="1384000"/>
            <a:ext cx="4408050" cy="1565400"/>
            <a:chOff x="1334725" y="1351150"/>
            <a:chExt cx="4408050" cy="1565400"/>
          </a:xfrm>
        </p:grpSpPr>
        <p:cxnSp>
          <p:nvCxnSpPr>
            <p:cNvPr id="1076" name="Google Shape;1076;p83"/>
            <p:cNvCxnSpPr/>
            <p:nvPr/>
          </p:nvCxnSpPr>
          <p:spPr>
            <a:xfrm>
              <a:off x="2142475" y="1351150"/>
              <a:ext cx="538500" cy="4533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83"/>
            <p:cNvCxnSpPr/>
            <p:nvPr/>
          </p:nvCxnSpPr>
          <p:spPr>
            <a:xfrm>
              <a:off x="1334725" y="1364500"/>
              <a:ext cx="839700" cy="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83"/>
            <p:cNvCxnSpPr/>
            <p:nvPr/>
          </p:nvCxnSpPr>
          <p:spPr>
            <a:xfrm rot="-5400000" flipH="1">
              <a:off x="3324325" y="1921900"/>
              <a:ext cx="375000" cy="14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83"/>
            <p:cNvCxnSpPr/>
            <p:nvPr/>
          </p:nvCxnSpPr>
          <p:spPr>
            <a:xfrm>
              <a:off x="2630125" y="1821700"/>
              <a:ext cx="839700" cy="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83"/>
            <p:cNvCxnSpPr/>
            <p:nvPr/>
          </p:nvCxnSpPr>
          <p:spPr>
            <a:xfrm rot="-5400000" flipH="1">
              <a:off x="4273069" y="2404450"/>
              <a:ext cx="727200" cy="2970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83"/>
            <p:cNvCxnSpPr/>
            <p:nvPr/>
          </p:nvCxnSpPr>
          <p:spPr>
            <a:xfrm>
              <a:off x="3590275" y="2202700"/>
              <a:ext cx="933300" cy="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83"/>
            <p:cNvCxnSpPr/>
            <p:nvPr/>
          </p:nvCxnSpPr>
          <p:spPr>
            <a:xfrm>
              <a:off x="4809475" y="2888500"/>
              <a:ext cx="933300" cy="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3" name="Google Shape;1083;p83"/>
          <p:cNvSpPr txBox="1"/>
          <p:nvPr/>
        </p:nvSpPr>
        <p:spPr>
          <a:xfrm>
            <a:off x="1963425" y="2003300"/>
            <a:ext cx="8931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Not much fits</a:t>
            </a:r>
            <a:endParaRPr sz="1800"/>
          </a:p>
        </p:txBody>
      </p:sp>
      <p:sp>
        <p:nvSpPr>
          <p:cNvPr id="1084" name="Google Shape;1084;p83"/>
          <p:cNvSpPr txBox="1"/>
          <p:nvPr/>
        </p:nvSpPr>
        <p:spPr>
          <a:xfrm>
            <a:off x="3258825" y="1317500"/>
            <a:ext cx="8931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Small W/S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fits</a:t>
            </a:r>
            <a:endParaRPr sz="1800"/>
          </a:p>
        </p:txBody>
      </p:sp>
      <p:sp>
        <p:nvSpPr>
          <p:cNvPr id="1085" name="Google Shape;1085;p83"/>
          <p:cNvSpPr txBox="1"/>
          <p:nvPr/>
        </p:nvSpPr>
        <p:spPr>
          <a:xfrm>
            <a:off x="4325625" y="1857800"/>
            <a:ext cx="8931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Med. W/S fits</a:t>
            </a:r>
            <a:endParaRPr sz="1800" dirty="0"/>
          </a:p>
        </p:txBody>
      </p:sp>
      <p:sp>
        <p:nvSpPr>
          <p:cNvPr id="1086" name="Google Shape;1086;p83"/>
          <p:cNvSpPr txBox="1"/>
          <p:nvPr/>
        </p:nvSpPr>
        <p:spPr>
          <a:xfrm>
            <a:off x="5697225" y="1469900"/>
            <a:ext cx="8931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Large W/S fits</a:t>
            </a:r>
            <a:endParaRPr sz="1800"/>
          </a:p>
        </p:txBody>
      </p:sp>
      <p:sp>
        <p:nvSpPr>
          <p:cNvPr id="1087" name="Google Shape;1087;p83"/>
          <p:cNvSpPr txBox="1"/>
          <p:nvPr/>
        </p:nvSpPr>
        <p:spPr>
          <a:xfrm>
            <a:off x="6056925" y="2446825"/>
            <a:ext cx="2430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W/S = working set</a:t>
            </a:r>
            <a:endParaRPr sz="1800"/>
          </a:p>
        </p:txBody>
      </p:sp>
      <p:sp>
        <p:nvSpPr>
          <p:cNvPr id="21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49</a:t>
            </a:fld>
            <a:endParaRPr lang="is-IS" dirty="0"/>
          </a:p>
        </p:txBody>
      </p:sp>
      <p:sp>
        <p:nvSpPr>
          <p:cNvPr id="22" name="Google Shape;822;p69"/>
          <p:cNvSpPr txBox="1"/>
          <p:nvPr/>
        </p:nvSpPr>
        <p:spPr>
          <a:xfrm>
            <a:off x="188541" y="609677"/>
            <a:ext cx="8733000" cy="56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Compute v. Communication: Op. Intensity (I) = #operations / #off-chip bytes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898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04800" y="973275"/>
            <a:ext cx="852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Computer History &amp; X-</a:t>
            </a:r>
            <a:r>
              <a:rPr lang="en-US" sz="2600" b="1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level Parallelism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b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Harbinger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Gables ALP </a:t>
            </a:r>
            <a:r>
              <a:rPr lang="en-US" sz="2600" b="1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Model</a:t>
            </a:r>
          </a:p>
          <a:p>
            <a:pPr marL="571500" lvl="0" indent="-571500">
              <a:buAutoNum type="romanUcPeriod"/>
            </a:pPr>
            <a:endParaRPr lang="en-US" sz="2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Call 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 Action for Accelerator-level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Parallelism</a:t>
            </a: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Outline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59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0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33" y="184919"/>
            <a:ext cx="4741406" cy="360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9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1946" y="221205"/>
            <a:ext cx="1583176" cy="30430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4" y="983876"/>
            <a:ext cx="884933" cy="1009731"/>
          </a:xfrm>
          <a:prstGeom prst="rect">
            <a:avLst/>
          </a:prstGeom>
        </p:spPr>
      </p:pic>
      <p:sp>
        <p:nvSpPr>
          <p:cNvPr id="9" name="Google Shape;324;p51"/>
          <p:cNvSpPr txBox="1"/>
          <p:nvPr/>
        </p:nvSpPr>
        <p:spPr>
          <a:xfrm>
            <a:off x="58058" y="983877"/>
            <a:ext cx="8595300" cy="399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Model</a:t>
            </a:r>
            <a:b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Extensions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8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Interactive tool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8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Gables Android Source at GitHub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8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://research.cs.wisc.edu/multifacet/gables/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p85"/>
          <p:cNvSpPr txBox="1">
            <a:spLocks noGrp="1"/>
          </p:cNvSpPr>
          <p:nvPr>
            <p:ph type="title" idx="4294967295"/>
          </p:nvPr>
        </p:nvSpPr>
        <p:spPr>
          <a:xfrm>
            <a:off x="94529" y="141375"/>
            <a:ext cx="8865775" cy="485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accent2"/>
              </a:buClr>
              <a:buSzPts val="1100"/>
            </a:pPr>
            <a:r>
              <a:rPr lang="en-US" sz="2800" b="1" dirty="0"/>
              <a:t>Gables </a:t>
            </a:r>
            <a:r>
              <a:rPr lang="en-US" sz="2800" b="1" dirty="0" smtClean="0"/>
              <a:t>Home </a:t>
            </a:r>
            <a:r>
              <a:rPr lang="en-US" sz="2800" b="1" dirty="0"/>
              <a:t>Page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1102" name="Google Shape;1102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1104" name="Google Shape;1104;p85"/>
          <p:cNvSpPr/>
          <p:nvPr/>
        </p:nvSpPr>
        <p:spPr>
          <a:xfrm>
            <a:off x="7895769" y="2648705"/>
            <a:ext cx="1195161" cy="8442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70"/>
          <p:cNvSpPr txBox="1"/>
          <p:nvPr/>
        </p:nvSpPr>
        <p:spPr>
          <a:xfrm>
            <a:off x="88948" y="3516925"/>
            <a:ext cx="8610552" cy="14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SW: Map </a:t>
            </a:r>
            <a:r>
              <a:rPr lang="en-US" sz="2600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usecase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toIP’s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w/ many BWs &amp; acceleration</a:t>
            </a: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HW: IP[</a:t>
            </a:r>
            <a:r>
              <a:rPr lang="en-US" sz="26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] under/over-provisioned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 BW or acceleration? </a:t>
            </a:r>
            <a:endParaRPr lang="en-US" sz="2600" dirty="0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Gables is perhaps a first answer, but not a final answer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70"/>
          <p:cNvSpPr txBox="1">
            <a:spLocks noGrp="1"/>
          </p:cNvSpPr>
          <p:nvPr>
            <p:ph type="title" idx="4294967295"/>
          </p:nvPr>
        </p:nvSpPr>
        <p:spPr>
          <a:xfrm>
            <a:off x="143288" y="172600"/>
            <a:ext cx="6178586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/>
              <a:t>Mobile System </a:t>
            </a:r>
            <a:r>
              <a:rPr lang="en-US" sz="3000" b="1" dirty="0" smtClean="0"/>
              <a:t>on Chip (</a:t>
            </a:r>
            <a:r>
              <a:rPr lang="en-US" sz="3000" b="1" dirty="0" err="1" smtClean="0"/>
              <a:t>SoC</a:t>
            </a:r>
            <a:r>
              <a:rPr lang="en-US" sz="3000" b="1" dirty="0" smtClean="0"/>
              <a:t>)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51" name="Google Shape;829;p70"/>
          <p:cNvSpPr txBox="1">
            <a:spLocks/>
          </p:cNvSpPr>
          <p:nvPr/>
        </p:nvSpPr>
        <p:spPr>
          <a:xfrm>
            <a:off x="5523696" y="173117"/>
            <a:ext cx="20490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3000" b="1" dirty="0" smtClean="0"/>
              <a:t>&amp; </a:t>
            </a:r>
            <a:r>
              <a:rPr lang="en-US" sz="3000" b="1" dirty="0" smtClean="0">
                <a:solidFill>
                  <a:srgbClr val="FF6600"/>
                </a:solidFill>
              </a:rPr>
              <a:t>Gables</a:t>
            </a:r>
            <a:endParaRPr lang="en-US" sz="3000" b="1" dirty="0">
              <a:solidFill>
                <a:srgbClr val="FF6600"/>
              </a:solidFill>
            </a:endParaRPr>
          </a:p>
        </p:txBody>
      </p:sp>
      <p:sp>
        <p:nvSpPr>
          <p:cNvPr id="52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51</a:t>
            </a:fld>
            <a:endParaRPr lang="is-I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968834" y="1269604"/>
            <a:ext cx="2528803" cy="1949808"/>
            <a:chOff x="0" y="0"/>
            <a:chExt cx="8060333" cy="6858000"/>
          </a:xfrm>
        </p:grpSpPr>
        <p:pic>
          <p:nvPicPr>
            <p:cNvPr id="54" name="Picture 53" descr="a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60333" cy="6858000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099065" y="4279432"/>
              <a:ext cx="2053812" cy="2440940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52877" y="5156728"/>
              <a:ext cx="1613760" cy="1563643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oogle Shape;830;p70"/>
          <p:cNvGrpSpPr/>
          <p:nvPr/>
        </p:nvGrpSpPr>
        <p:grpSpPr>
          <a:xfrm>
            <a:off x="1611225" y="1048471"/>
            <a:ext cx="1889427" cy="1514172"/>
            <a:chOff x="1463400" y="1057325"/>
            <a:chExt cx="2318900" cy="1773813"/>
          </a:xfrm>
        </p:grpSpPr>
        <p:cxnSp>
          <p:nvCxnSpPr>
            <p:cNvPr id="58" name="Google Shape;831;p70"/>
            <p:cNvCxnSpPr>
              <a:endCxn id="70" idx="3"/>
            </p:cNvCxnSpPr>
            <p:nvPr/>
          </p:nvCxnSpPr>
          <p:spPr>
            <a:xfrm rot="10800000">
              <a:off x="2500800" y="1476425"/>
              <a:ext cx="990600" cy="1611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59" name="Google Shape;833;p70"/>
            <p:cNvGrpSpPr/>
            <p:nvPr/>
          </p:nvGrpSpPr>
          <p:grpSpPr>
            <a:xfrm>
              <a:off x="1463400" y="1057325"/>
              <a:ext cx="1037400" cy="838200"/>
              <a:chOff x="1206950" y="1242650"/>
              <a:chExt cx="1037400" cy="838200"/>
            </a:xfrm>
          </p:grpSpPr>
          <p:sp>
            <p:nvSpPr>
              <p:cNvPr id="70" name="Google Shape;832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1" name="Google Shape;834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835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836;p70"/>
            <p:cNvGrpSpPr/>
            <p:nvPr/>
          </p:nvGrpSpPr>
          <p:grpSpPr>
            <a:xfrm>
              <a:off x="1605425" y="1583800"/>
              <a:ext cx="1037400" cy="838200"/>
              <a:chOff x="1206950" y="1242650"/>
              <a:chExt cx="1037400" cy="838200"/>
            </a:xfrm>
          </p:grpSpPr>
          <p:sp>
            <p:nvSpPr>
              <p:cNvPr id="67" name="Google Shape;837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" name="Google Shape;838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839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" name="Google Shape;840;p70"/>
            <p:cNvGrpSpPr/>
            <p:nvPr/>
          </p:nvGrpSpPr>
          <p:grpSpPr>
            <a:xfrm>
              <a:off x="1747400" y="1992938"/>
              <a:ext cx="1037400" cy="838200"/>
              <a:chOff x="1206950" y="1242650"/>
              <a:chExt cx="1037400" cy="838200"/>
            </a:xfrm>
          </p:grpSpPr>
          <p:sp>
            <p:nvSpPr>
              <p:cNvPr id="64" name="Google Shape;841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" name="Google Shape;842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843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2" name="Google Shape;844;p70"/>
            <p:cNvCxnSpPr/>
            <p:nvPr/>
          </p:nvCxnSpPr>
          <p:spPr>
            <a:xfrm rot="10800000">
              <a:off x="2653200" y="1781225"/>
              <a:ext cx="990600" cy="1611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3" name="Google Shape;845;p70"/>
            <p:cNvCxnSpPr>
              <a:endCxn id="64" idx="3"/>
            </p:cNvCxnSpPr>
            <p:nvPr/>
          </p:nvCxnSpPr>
          <p:spPr>
            <a:xfrm rot="10800000">
              <a:off x="2784800" y="2412038"/>
              <a:ext cx="997500" cy="2022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3" name="Google Shape;846;p70"/>
          <p:cNvGrpSpPr/>
          <p:nvPr/>
        </p:nvGrpSpPr>
        <p:grpSpPr>
          <a:xfrm>
            <a:off x="1975275" y="2361219"/>
            <a:ext cx="1660878" cy="715509"/>
            <a:chOff x="1910200" y="2595175"/>
            <a:chExt cx="2038400" cy="838200"/>
          </a:xfrm>
        </p:grpSpPr>
        <p:grpSp>
          <p:nvGrpSpPr>
            <p:cNvPr id="74" name="Google Shape;847;p70"/>
            <p:cNvGrpSpPr/>
            <p:nvPr/>
          </p:nvGrpSpPr>
          <p:grpSpPr>
            <a:xfrm>
              <a:off x="1910200" y="2595175"/>
              <a:ext cx="1037400" cy="838200"/>
              <a:chOff x="1206950" y="1242650"/>
              <a:chExt cx="1037400" cy="838200"/>
            </a:xfrm>
          </p:grpSpPr>
          <p:sp>
            <p:nvSpPr>
              <p:cNvPr id="76" name="Google Shape;848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" name="Google Shape;849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850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" name="Google Shape;851;p70"/>
            <p:cNvCxnSpPr/>
            <p:nvPr/>
          </p:nvCxnSpPr>
          <p:spPr>
            <a:xfrm rot="10800000">
              <a:off x="2958000" y="3000425"/>
              <a:ext cx="990600" cy="1611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9" name="Google Shape;852;p70"/>
          <p:cNvGrpSpPr/>
          <p:nvPr/>
        </p:nvGrpSpPr>
        <p:grpSpPr>
          <a:xfrm>
            <a:off x="4737342" y="1048471"/>
            <a:ext cx="2305706" cy="2215287"/>
            <a:chOff x="4717525" y="1057325"/>
            <a:chExt cx="2829800" cy="2595150"/>
          </a:xfrm>
        </p:grpSpPr>
        <p:grpSp>
          <p:nvGrpSpPr>
            <p:cNvPr id="80" name="Google Shape;853;p70"/>
            <p:cNvGrpSpPr/>
            <p:nvPr/>
          </p:nvGrpSpPr>
          <p:grpSpPr>
            <a:xfrm>
              <a:off x="5855300" y="1057325"/>
              <a:ext cx="1037400" cy="838200"/>
              <a:chOff x="1206950" y="1242650"/>
              <a:chExt cx="1037400" cy="838200"/>
            </a:xfrm>
          </p:grpSpPr>
          <p:sp>
            <p:nvSpPr>
              <p:cNvPr id="97" name="Google Shape;854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8" name="Google Shape;855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856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" name="Google Shape;857;p70"/>
            <p:cNvGrpSpPr/>
            <p:nvPr/>
          </p:nvGrpSpPr>
          <p:grpSpPr>
            <a:xfrm>
              <a:off x="6048025" y="1583800"/>
              <a:ext cx="1037400" cy="838200"/>
              <a:chOff x="1206950" y="1242650"/>
              <a:chExt cx="1037400" cy="838200"/>
            </a:xfrm>
          </p:grpSpPr>
          <p:sp>
            <p:nvSpPr>
              <p:cNvPr id="94" name="Google Shape;858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5" name="Google Shape;859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860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" name="Google Shape;861;p70"/>
            <p:cNvGrpSpPr/>
            <p:nvPr/>
          </p:nvGrpSpPr>
          <p:grpSpPr>
            <a:xfrm>
              <a:off x="6253625" y="2204213"/>
              <a:ext cx="1037400" cy="838200"/>
              <a:chOff x="1206950" y="1242650"/>
              <a:chExt cx="1037400" cy="838200"/>
            </a:xfrm>
          </p:grpSpPr>
          <p:sp>
            <p:nvSpPr>
              <p:cNvPr id="91" name="Google Shape;862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2" name="Google Shape;863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864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3" name="Google Shape;865;p70"/>
            <p:cNvGrpSpPr/>
            <p:nvPr/>
          </p:nvGrpSpPr>
          <p:grpSpPr>
            <a:xfrm>
              <a:off x="6509925" y="2814275"/>
              <a:ext cx="1037400" cy="838200"/>
              <a:chOff x="1206950" y="1242650"/>
              <a:chExt cx="1037400" cy="838200"/>
            </a:xfrm>
          </p:grpSpPr>
          <p:sp>
            <p:nvSpPr>
              <p:cNvPr id="88" name="Google Shape;866;p70"/>
              <p:cNvSpPr/>
              <p:nvPr/>
            </p:nvSpPr>
            <p:spPr>
              <a:xfrm>
                <a:off x="1206950" y="1242650"/>
                <a:ext cx="1037400" cy="83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9" name="Google Shape;867;p70"/>
              <p:cNvCxnSpPr/>
              <p:nvPr/>
            </p:nvCxnSpPr>
            <p:spPr>
              <a:xfrm rot="10800000" flipH="1">
                <a:off x="1250425" y="1533600"/>
                <a:ext cx="349800" cy="495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868;p70"/>
              <p:cNvCxnSpPr/>
              <p:nvPr/>
            </p:nvCxnSpPr>
            <p:spPr>
              <a:xfrm>
                <a:off x="1579475" y="1544000"/>
                <a:ext cx="6132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4" name="Google Shape;869;p70"/>
            <p:cNvCxnSpPr>
              <a:endCxn id="97" idx="1"/>
            </p:cNvCxnSpPr>
            <p:nvPr/>
          </p:nvCxnSpPr>
          <p:spPr>
            <a:xfrm rot="10800000" flipH="1">
              <a:off x="4811000" y="1476425"/>
              <a:ext cx="1044300" cy="1716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5" name="Google Shape;870;p70"/>
            <p:cNvCxnSpPr/>
            <p:nvPr/>
          </p:nvCxnSpPr>
          <p:spPr>
            <a:xfrm rot="10800000" flipH="1">
              <a:off x="5003725" y="2032625"/>
              <a:ext cx="1044300" cy="1716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" name="Google Shape;871;p70"/>
            <p:cNvCxnSpPr/>
            <p:nvPr/>
          </p:nvCxnSpPr>
          <p:spPr>
            <a:xfrm>
              <a:off x="4717525" y="2541525"/>
              <a:ext cx="1536000" cy="474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" name="Google Shape;872;p70"/>
            <p:cNvCxnSpPr/>
            <p:nvPr/>
          </p:nvCxnSpPr>
          <p:spPr>
            <a:xfrm>
              <a:off x="5050050" y="2988325"/>
              <a:ext cx="1459800" cy="246600"/>
            </a:xfrm>
            <a:prstGeom prst="straightConnector1">
              <a:avLst/>
            </a:pr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0" name="TextBox 99"/>
          <p:cNvSpPr txBox="1"/>
          <p:nvPr/>
        </p:nvSpPr>
        <p:spPr>
          <a:xfrm>
            <a:off x="2518795" y="3178673"/>
            <a:ext cx="34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 Apple A12 </a:t>
            </a:r>
            <a:r>
              <a:rPr lang="en-US" dirty="0" smtClean="0"/>
              <a:t>w/ 42 </a:t>
            </a:r>
            <a:r>
              <a:rPr lang="en-US" dirty="0"/>
              <a:t>accelerators </a:t>
            </a:r>
          </a:p>
        </p:txBody>
      </p:sp>
    </p:spTree>
    <p:extLst>
      <p:ext uri="{BB962C8B-B14F-4D97-AF65-F5344CB8AC3E}">
        <p14:creationId xmlns:p14="http://schemas.microsoft.com/office/powerpoint/2010/main" val="27295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304800" y="973275"/>
            <a:ext cx="852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Computer History &amp; X-</a:t>
            </a:r>
            <a:r>
              <a:rPr lang="en-US" sz="2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level Parallelism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b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Harbinger</a:t>
            </a:r>
          </a:p>
          <a:p>
            <a:pPr marL="571500" lvl="0" indent="-571500">
              <a:buAutoNum type="romanUcPeriod"/>
            </a:pP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Gables ALP </a:t>
            </a:r>
            <a:r>
              <a:rPr lang="en-US" sz="2600" b="1" dirty="0" err="1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Model</a:t>
            </a:r>
            <a:endParaRPr lang="en-US" sz="26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endParaRPr lang="en-US" sz="2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lvl="0" indent="-571500">
              <a:buAutoNum type="romanUcPeriod"/>
            </a:pP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Call </a:t>
            </a:r>
            <a:r>
              <a:rPr lang="en-US" sz="2600" b="1" dirty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to Action for Accelerator-level </a:t>
            </a:r>
            <a:r>
              <a:rPr lang="en-US" sz="2600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Parallelism</a:t>
            </a:r>
            <a:endParaRPr lang="en-US" sz="2600" dirty="0" smtClean="0">
              <a:solidFill>
                <a:srgbClr val="008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Outline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52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4250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Future Apps Demand Much More Computing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60" y="3094359"/>
            <a:ext cx="3894220" cy="1828384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7" y="3094359"/>
            <a:ext cx="3656768" cy="1828384"/>
          </a:xfrm>
          <a:prstGeom prst="rect">
            <a:avLst/>
          </a:prstGeom>
        </p:spPr>
      </p:pic>
      <p:pic>
        <p:nvPicPr>
          <p:cNvPr id="6" name="Picture 5" descr="Unknown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96" y="922704"/>
            <a:ext cx="2929133" cy="1949205"/>
          </a:xfrm>
          <a:prstGeom prst="rect">
            <a:avLst/>
          </a:prstGeom>
        </p:spPr>
      </p:pic>
      <p:pic>
        <p:nvPicPr>
          <p:cNvPr id="8" name="Picture 7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51" y="922241"/>
            <a:ext cx="1473587" cy="19496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27" y="905034"/>
            <a:ext cx="2625342" cy="19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70880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Future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apps demand much more computing</a:t>
            </a:r>
          </a:p>
          <a:p>
            <a:endParaRPr lang="en-US" sz="105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Standard tech scaling &amp; architecture NOT sufficient</a:t>
            </a:r>
          </a:p>
          <a:p>
            <a:endParaRPr lang="en-US" sz="10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show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promising approach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endParaRPr lang="en-US" sz="1200" b="1" i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= Parallelism </a:t>
            </a:r>
            <a:r>
              <a:rPr lang="en-US" sz="26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among workload components concurrently executing on multiple accelerators (IPs)</a:t>
            </a:r>
          </a:p>
          <a:p>
            <a:endParaRPr lang="en-US" sz="1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Call to action to develop “science” for ubiquitous ALP</a:t>
            </a:r>
          </a:p>
          <a:p>
            <a:pPr marL="457200" indent="-457200">
              <a:buFontTx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It’s the SW stupid!</a:t>
            </a:r>
          </a:p>
          <a:p>
            <a:pPr marL="457200" indent="-457200">
              <a:buFontTx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What SW (model) for a gabled-roof </a:t>
            </a:r>
            <a:r>
              <a:rPr lang="en-US" sz="2600" b="1" dirty="0" err="1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SoC</a:t>
            </a:r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lang="en-US" sz="26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-32196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Accelerator</a:t>
            </a:r>
            <a:r>
              <a:rPr lang="en-US" sz="2800" b="1" dirty="0"/>
              <a:t>-level </a:t>
            </a:r>
            <a:r>
              <a:rPr lang="en-US" sz="2800" b="1" dirty="0" smtClean="0"/>
              <a:t>Parallelism Call to Action</a:t>
            </a:r>
            <a:endParaRPr lang="en-US" sz="2800" b="1" dirty="0"/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35" y="582519"/>
            <a:ext cx="1810265" cy="11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4250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X-level Parallel Hardware </a:t>
            </a:r>
            <a:r>
              <a:rPr lang="en-US" sz="2800" b="1" dirty="0" smtClean="0">
                <a:solidFill>
                  <a:srgbClr val="FF0000"/>
                </a:solidFill>
              </a:rPr>
              <a:t>+ Software (Model)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10" name="Google Shape;346;p52"/>
          <p:cNvSpPr txBox="1"/>
          <p:nvPr/>
        </p:nvSpPr>
        <p:spPr>
          <a:xfrm>
            <a:off x="81557" y="810189"/>
            <a:ext cx="1952171" cy="1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Single-threaded languages, compilers, runtimes, etc. </a:t>
            </a:r>
            <a:r>
              <a:rPr lang="en-US" sz="1800" b="1" dirty="0" smtClean="0">
                <a:solidFill>
                  <a:srgbClr val="FF0000"/>
                </a:solidFill>
              </a:rPr>
              <a:t>hides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parallelism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242459" y="2772227"/>
            <a:ext cx="1785257" cy="1904614"/>
            <a:chOff x="2242459" y="2772227"/>
            <a:chExt cx="1785257" cy="19046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516" y="2772227"/>
              <a:ext cx="1629491" cy="1309871"/>
            </a:xfrm>
            <a:prstGeom prst="rect">
              <a:avLst/>
            </a:prstGeom>
          </p:spPr>
        </p:pic>
        <p:sp>
          <p:nvSpPr>
            <p:cNvPr id="13" name="Google Shape;346;p52"/>
            <p:cNvSpPr txBox="1"/>
            <p:nvPr/>
          </p:nvSpPr>
          <p:spPr>
            <a:xfrm>
              <a:off x="2242459" y="4082630"/>
              <a:ext cx="1785257" cy="594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IBM Power 7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BLP+ILP</a:t>
              </a:r>
              <a:r>
                <a:rPr lang="en-US" sz="1800" dirty="0" smtClean="0">
                  <a:solidFill>
                    <a:srgbClr val="FF0000"/>
                  </a:solidFill>
                </a:rPr>
                <a:t>+TLP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7329" y="2790353"/>
            <a:ext cx="1864780" cy="1886488"/>
            <a:chOff x="4347329" y="2790353"/>
            <a:chExt cx="1864780" cy="18864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503" y="2790353"/>
              <a:ext cx="1263292" cy="1291745"/>
            </a:xfrm>
            <a:prstGeom prst="rect">
              <a:avLst/>
            </a:prstGeom>
          </p:spPr>
        </p:pic>
        <p:sp>
          <p:nvSpPr>
            <p:cNvPr id="15" name="Google Shape;346;p52"/>
            <p:cNvSpPr txBox="1"/>
            <p:nvPr/>
          </p:nvSpPr>
          <p:spPr>
            <a:xfrm>
              <a:off x="4347329" y="4082630"/>
              <a:ext cx="1864780" cy="594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 smtClean="0"/>
                <a:t>Nvidia</a:t>
              </a:r>
              <a:r>
                <a:rPr lang="en-US" sz="1800" dirty="0" smtClean="0"/>
                <a:t> GK110</a:t>
              </a:r>
            </a:p>
            <a:p>
              <a:pPr lvl="0" algn="ctr"/>
              <a:r>
                <a:rPr lang="en-US" sz="1800" dirty="0" smtClean="0"/>
                <a:t>BLP+TLP</a:t>
              </a:r>
              <a:r>
                <a:rPr lang="en-US" sz="1800" dirty="0" smtClean="0">
                  <a:solidFill>
                    <a:srgbClr val="FF0000"/>
                  </a:solidFill>
                </a:rPr>
                <a:t>+DLP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299" y="2775839"/>
            <a:ext cx="2873525" cy="1908930"/>
            <a:chOff x="6096299" y="2775839"/>
            <a:chExt cx="2873525" cy="1908930"/>
          </a:xfrm>
        </p:grpSpPr>
        <p:grpSp>
          <p:nvGrpSpPr>
            <p:cNvPr id="16" name="Group 15"/>
            <p:cNvGrpSpPr/>
            <p:nvPr/>
          </p:nvGrpSpPr>
          <p:grpSpPr>
            <a:xfrm>
              <a:off x="6643098" y="2775839"/>
              <a:ext cx="1746159" cy="1296089"/>
              <a:chOff x="0" y="0"/>
              <a:chExt cx="8060333" cy="6858000"/>
            </a:xfrm>
          </p:grpSpPr>
          <p:pic>
            <p:nvPicPr>
              <p:cNvPr id="17" name="Picture 16" descr="a12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60333" cy="685800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099065" y="4279432"/>
                <a:ext cx="2053812" cy="2440940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52877" y="5156728"/>
                <a:ext cx="1613760" cy="1563643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Google Shape;346;p52"/>
            <p:cNvSpPr txBox="1"/>
            <p:nvPr/>
          </p:nvSpPr>
          <p:spPr>
            <a:xfrm>
              <a:off x="6096299" y="4090558"/>
              <a:ext cx="2873525" cy="594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Apple A12</a:t>
              </a:r>
            </a:p>
            <a:p>
              <a:pPr lvl="0" algn="ctr"/>
              <a:r>
                <a:rPr lang="en-US" sz="1800" dirty="0"/>
                <a:t>BLP+ILP+TLP+DLP</a:t>
              </a:r>
              <a:r>
                <a:rPr lang="en-US" sz="1800" dirty="0" smtClean="0">
                  <a:solidFill>
                    <a:srgbClr val="FF0000"/>
                  </a:solidFill>
                </a:rPr>
                <a:t>+ALP</a:t>
              </a:r>
              <a:endParaRPr lang="en-US" sz="180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1456" y="2772228"/>
            <a:ext cx="1952171" cy="1920237"/>
            <a:chOff x="101456" y="2772228"/>
            <a:chExt cx="1952171" cy="1920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57" y="2772228"/>
              <a:ext cx="1418411" cy="1314041"/>
            </a:xfrm>
            <a:prstGeom prst="rect">
              <a:avLst/>
            </a:prstGeom>
          </p:spPr>
        </p:pic>
        <p:sp>
          <p:nvSpPr>
            <p:cNvPr id="21" name="Google Shape;346;p52"/>
            <p:cNvSpPr txBox="1"/>
            <p:nvPr/>
          </p:nvSpPr>
          <p:spPr>
            <a:xfrm>
              <a:off x="101456" y="4098254"/>
              <a:ext cx="1952171" cy="594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Intel Pentium Pro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BLP</a:t>
              </a:r>
              <a:r>
                <a:rPr lang="en-US" sz="1800" dirty="0" smtClean="0">
                  <a:solidFill>
                    <a:srgbClr val="FF0000"/>
                  </a:solidFill>
                </a:rPr>
                <a:t>+ILP</a:t>
              </a:r>
            </a:p>
          </p:txBody>
        </p:sp>
      </p:grpSp>
      <p:sp>
        <p:nvSpPr>
          <p:cNvPr id="22" name="Google Shape;346;p52"/>
          <p:cNvSpPr txBox="1"/>
          <p:nvPr/>
        </p:nvSpPr>
        <p:spPr>
          <a:xfrm>
            <a:off x="2149834" y="802935"/>
            <a:ext cx="1952171" cy="1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 smtClean="0"/>
              <a:t>Software </a:t>
            </a:r>
            <a:r>
              <a:rPr lang="en-US" sz="1800" b="1" dirty="0" smtClean="0">
                <a:solidFill>
                  <a:srgbClr val="FF0000"/>
                </a:solidFill>
              </a:rPr>
              <a:t>abstracts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TLP, e.g., </a:t>
            </a:r>
            <a:r>
              <a:rPr lang="en-US" sz="1800" dirty="0" err="1" smtClean="0"/>
              <a:t>pThreads</a:t>
            </a:r>
            <a:r>
              <a:rPr lang="en-US" sz="1800" dirty="0"/>
              <a:t>, </a:t>
            </a:r>
            <a:r>
              <a:rPr lang="en-US" sz="1800" dirty="0" err="1"/>
              <a:t>OpenMP</a:t>
            </a:r>
            <a:r>
              <a:rPr lang="en-US" sz="1800" dirty="0"/>
              <a:t>, </a:t>
            </a:r>
            <a:r>
              <a:rPr lang="en-US" sz="1800" dirty="0" smtClean="0"/>
              <a:t>&amp; MPI.</a:t>
            </a:r>
            <a:endParaRPr lang="en-US" sz="1800" dirty="0"/>
          </a:p>
          <a:p>
            <a:pPr lvl="0" algn="ctr"/>
            <a:r>
              <a:rPr lang="en-US" sz="1800" dirty="0" smtClean="0"/>
              <a:t>Also </a:t>
            </a:r>
            <a:r>
              <a:rPr lang="en-US" sz="1800" b="1" dirty="0" smtClean="0">
                <a:solidFill>
                  <a:srgbClr val="FF0000"/>
                </a:solidFill>
              </a:rPr>
              <a:t>hidden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in cloud, etc.</a:t>
            </a:r>
          </a:p>
        </p:txBody>
      </p:sp>
      <p:sp>
        <p:nvSpPr>
          <p:cNvPr id="23" name="Google Shape;346;p52"/>
          <p:cNvSpPr txBox="1"/>
          <p:nvPr/>
        </p:nvSpPr>
        <p:spPr>
          <a:xfrm>
            <a:off x="4218111" y="817449"/>
            <a:ext cx="2184391" cy="1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/>
              <a:t>Software </a:t>
            </a:r>
            <a:r>
              <a:rPr lang="en-US" sz="1800" b="1" dirty="0">
                <a:solidFill>
                  <a:srgbClr val="FF0000"/>
                </a:solidFill>
              </a:rPr>
              <a:t>abstracts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TLP+DLP, </a:t>
            </a:r>
            <a:r>
              <a:rPr lang="en-US" sz="1800" dirty="0"/>
              <a:t>e.g., </a:t>
            </a:r>
            <a:r>
              <a:rPr lang="en-US" sz="1800" dirty="0" smtClean="0"/>
              <a:t>CUDA, </a:t>
            </a:r>
            <a:r>
              <a:rPr lang="en-US" sz="1800" dirty="0" err="1" smtClean="0"/>
              <a:t>OpenCL</a:t>
            </a:r>
            <a:r>
              <a:rPr lang="en-US" sz="1800" dirty="0" smtClean="0"/>
              <a:t>, &amp; graphics OpenGL</a:t>
            </a:r>
            <a:endParaRPr lang="en-US" sz="1800" dirty="0"/>
          </a:p>
          <a:p>
            <a:pPr lvl="0" algn="ctr"/>
            <a:r>
              <a:rPr lang="en-US" sz="1800" dirty="0"/>
              <a:t>Also </a:t>
            </a:r>
            <a:r>
              <a:rPr lang="en-US" sz="1800" b="1" dirty="0">
                <a:solidFill>
                  <a:srgbClr val="FF0000"/>
                </a:solidFill>
              </a:rPr>
              <a:t>hidden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in cloud, etc.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</p:txBody>
      </p:sp>
      <p:sp>
        <p:nvSpPr>
          <p:cNvPr id="24" name="Google Shape;346;p52"/>
          <p:cNvSpPr txBox="1"/>
          <p:nvPr/>
        </p:nvSpPr>
        <p:spPr>
          <a:xfrm>
            <a:off x="6409758" y="810195"/>
            <a:ext cx="2490341" cy="18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 smtClean="0"/>
              <a:t>Local software stack </a:t>
            </a:r>
            <a:r>
              <a:rPr lang="en-US" sz="1800" b="1" dirty="0" smtClean="0"/>
              <a:t>abstracts</a:t>
            </a:r>
            <a:r>
              <a:rPr lang="en-US" sz="1800" dirty="0" smtClean="0"/>
              <a:t> each accelerator.</a:t>
            </a:r>
          </a:p>
          <a:p>
            <a:pPr lvl="0" algn="ctr"/>
            <a:r>
              <a:rPr lang="en-US" sz="1800" b="1" dirty="0" smtClean="0">
                <a:solidFill>
                  <a:srgbClr val="FF0000"/>
                </a:solidFill>
              </a:rPr>
              <a:t>But no good, general software abstraction for </a:t>
            </a:r>
            <a:r>
              <a:rPr lang="en-US" sz="1800" b="1" dirty="0" err="1" smtClean="0">
                <a:solidFill>
                  <a:srgbClr val="FF0000"/>
                </a:solidFill>
              </a:rPr>
              <a:t>SoC</a:t>
            </a:r>
            <a:r>
              <a:rPr lang="en-US" sz="1800" b="1" dirty="0" smtClean="0">
                <a:solidFill>
                  <a:srgbClr val="FF0000"/>
                </a:solidFill>
              </a:rPr>
              <a:t> ALP!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1125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41002" y="96552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>
                <a:solidFill>
                  <a:srgbClr val="FF6600"/>
                </a:solidFill>
              </a:rPr>
              <a:t>ALP/</a:t>
            </a:r>
            <a:r>
              <a:rPr lang="en-US" sz="2800" b="1" dirty="0" err="1" smtClean="0">
                <a:solidFill>
                  <a:srgbClr val="FF6600"/>
                </a:solidFill>
              </a:rPr>
              <a:t>SoC</a:t>
            </a:r>
            <a:r>
              <a:rPr lang="en-US" sz="2800" b="1" dirty="0" smtClean="0">
                <a:solidFill>
                  <a:srgbClr val="FF6600"/>
                </a:solidFill>
              </a:rPr>
              <a:t> Software Descent to Hellfire!</a:t>
            </a:r>
            <a:endParaRPr sz="2800" b="1" dirty="0">
              <a:solidFill>
                <a:srgbClr val="FF6600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67100" y="2793228"/>
            <a:ext cx="8582084" cy="2303329"/>
          </a:xfrm>
          <a:prstGeom prst="rect">
            <a:avLst/>
          </a:prstGeom>
          <a:solidFill>
            <a:srgbClr val="FF6600">
              <a:alpha val="7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Hellfire!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47300" y="1088194"/>
            <a:ext cx="1911788" cy="3074601"/>
            <a:chOff x="3447300" y="1088194"/>
            <a:chExt cx="1911788" cy="3074601"/>
          </a:xfrm>
        </p:grpSpPr>
        <p:grpSp>
          <p:nvGrpSpPr>
            <p:cNvPr id="57" name="Group 56"/>
            <p:cNvGrpSpPr/>
            <p:nvPr/>
          </p:nvGrpSpPr>
          <p:grpSpPr>
            <a:xfrm>
              <a:off x="3492354" y="2126236"/>
              <a:ext cx="1670682" cy="2036559"/>
              <a:chOff x="3688406" y="2339311"/>
              <a:chExt cx="1670682" cy="203655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25728" y="2339311"/>
                <a:ext cx="1346828" cy="1347222"/>
              </a:xfrm>
              <a:prstGeom prst="rect">
                <a:avLst/>
              </a:prstGeom>
              <a:noFill/>
              <a:ln w="38100" cmpd="sng">
                <a:solidFill>
                  <a:srgbClr val="2121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P  P  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P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P  P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A8A11B"/>
                    </a:solidFill>
                  </a:rPr>
                  <a:t>P  P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P  P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A8A11B"/>
                    </a:solidFill>
                  </a:rPr>
                  <a:t>P  P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0000FF"/>
                    </a:solidFill>
                  </a:rPr>
                  <a:t>P  P  P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4" name="Google Shape;346;p52"/>
              <p:cNvSpPr txBox="1"/>
              <p:nvPr/>
            </p:nvSpPr>
            <p:spPr>
              <a:xfrm>
                <a:off x="3688406" y="3767962"/>
                <a:ext cx="1670682" cy="60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Heterogeneous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Multicore</a:t>
                </a:r>
              </a:p>
            </p:txBody>
          </p:sp>
        </p:grpSp>
        <p:sp>
          <p:nvSpPr>
            <p:cNvPr id="63" name="Google Shape;346;p52"/>
            <p:cNvSpPr txBox="1"/>
            <p:nvPr/>
          </p:nvSpPr>
          <p:spPr>
            <a:xfrm>
              <a:off x="3447300" y="1088194"/>
              <a:ext cx="1911788" cy="105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Thought bridge: Must divide work heterogeneously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17099" y="724197"/>
            <a:ext cx="1911788" cy="3051393"/>
            <a:chOff x="1617099" y="724197"/>
            <a:chExt cx="1911788" cy="3051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721821" y="1810657"/>
              <a:ext cx="1670682" cy="1964933"/>
              <a:chOff x="2062781" y="1929979"/>
              <a:chExt cx="1670682" cy="196493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30328" y="1929979"/>
                <a:ext cx="1346828" cy="1347222"/>
              </a:xfrm>
              <a:prstGeom prst="rect">
                <a:avLst/>
              </a:prstGeom>
              <a:noFill/>
              <a:ln w="38100" cmpd="sng">
                <a:solidFill>
                  <a:srgbClr val="2121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P  P  P  P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P  P  P  P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P  P  P  P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P  P  P  P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Google Shape;346;p52"/>
              <p:cNvSpPr txBox="1"/>
              <p:nvPr/>
            </p:nvSpPr>
            <p:spPr>
              <a:xfrm>
                <a:off x="2062781" y="3287004"/>
                <a:ext cx="1670682" cy="60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Homogeneous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Multicore</a:t>
                </a:r>
              </a:p>
            </p:txBody>
          </p:sp>
        </p:grpSp>
        <p:sp>
          <p:nvSpPr>
            <p:cNvPr id="29" name="Google Shape;346;p52"/>
            <p:cNvSpPr txBox="1"/>
            <p:nvPr/>
          </p:nvSpPr>
          <p:spPr>
            <a:xfrm>
              <a:off x="1617099" y="724197"/>
              <a:ext cx="1911788" cy="133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1800" dirty="0"/>
                <a:t>Any thread-level </a:t>
              </a:r>
              <a:r>
                <a:rPr lang="en-US" sz="1800" dirty="0" smtClean="0"/>
                <a:t>parallelism, e.g.,</a:t>
              </a:r>
              <a:r>
                <a:rPr lang="en-US" sz="1800" dirty="0"/>
                <a:t> </a:t>
              </a:r>
              <a:r>
                <a:rPr lang="en-US" sz="1800" dirty="0" smtClean="0"/>
                <a:t>homogeneous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2518" y="1148191"/>
            <a:ext cx="1978576" cy="3269263"/>
            <a:chOff x="5182518" y="1148191"/>
            <a:chExt cx="1978576" cy="3269263"/>
          </a:xfrm>
        </p:grpSpPr>
        <p:grpSp>
          <p:nvGrpSpPr>
            <p:cNvPr id="58" name="Group 57"/>
            <p:cNvGrpSpPr/>
            <p:nvPr/>
          </p:nvGrpSpPr>
          <p:grpSpPr>
            <a:xfrm>
              <a:off x="5216930" y="2426739"/>
              <a:ext cx="1670682" cy="1990715"/>
              <a:chOff x="5216930" y="2759136"/>
              <a:chExt cx="1670682" cy="199071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359088" y="2759136"/>
                <a:ext cx="1346828" cy="1347222"/>
              </a:xfrm>
              <a:prstGeom prst="rect">
                <a:avLst/>
              </a:prstGeom>
              <a:noFill/>
              <a:ln w="38100" cmpd="sng">
                <a:solidFill>
                  <a:srgbClr val="2121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P  P  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D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A  A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A8A11B"/>
                    </a:solidFill>
                  </a:rPr>
                  <a:t>C  C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A  A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A8A11B"/>
                    </a:solidFill>
                  </a:rPr>
                  <a:t>C  C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0000FF"/>
                    </a:solidFill>
                  </a:rPr>
                  <a:t>B  B  B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Google Shape;346;p52"/>
              <p:cNvSpPr txBox="1"/>
              <p:nvPr/>
            </p:nvSpPr>
            <p:spPr>
              <a:xfrm>
                <a:off x="5216930" y="4141943"/>
                <a:ext cx="1670682" cy="60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Heterogeneous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Accelerators</a:t>
                </a:r>
              </a:p>
            </p:txBody>
          </p:sp>
        </p:grpSp>
        <p:sp>
          <p:nvSpPr>
            <p:cNvPr id="30" name="Google Shape;346;p52"/>
            <p:cNvSpPr txBox="1"/>
            <p:nvPr/>
          </p:nvSpPr>
          <p:spPr>
            <a:xfrm>
              <a:off x="5182518" y="1148191"/>
              <a:ext cx="1978576" cy="133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Accelerate each differently with unique HLLs (DSLs) &amp; SDKs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9667" y="1771554"/>
            <a:ext cx="2190433" cy="3170682"/>
            <a:chOff x="6709667" y="1771554"/>
            <a:chExt cx="2190433" cy="3170682"/>
          </a:xfrm>
        </p:grpSpPr>
        <p:grpSp>
          <p:nvGrpSpPr>
            <p:cNvPr id="59" name="Group 58"/>
            <p:cNvGrpSpPr/>
            <p:nvPr/>
          </p:nvGrpSpPr>
          <p:grpSpPr>
            <a:xfrm>
              <a:off x="6709667" y="2988699"/>
              <a:ext cx="1670682" cy="1953537"/>
              <a:chOff x="6709667" y="3287004"/>
              <a:chExt cx="1670682" cy="195353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6864100" y="3287004"/>
                <a:ext cx="1370340" cy="1355084"/>
                <a:chOff x="6864100" y="3287004"/>
                <a:chExt cx="1370340" cy="135508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6887612" y="3287004"/>
                  <a:ext cx="1346828" cy="1347222"/>
                </a:xfrm>
                <a:prstGeom prst="rect">
                  <a:avLst/>
                </a:prstGeom>
                <a:noFill/>
                <a:ln w="38100" cmpd="sng">
                  <a:solidFill>
                    <a:srgbClr val="21212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</a:rPr>
                    <a:t>P  P  </a:t>
                  </a:r>
                  <a:r>
                    <a:rPr lang="en-US" sz="2000" b="1" dirty="0" smtClean="0">
                      <a:solidFill>
                        <a:srgbClr val="008000"/>
                      </a:solidFill>
                    </a:rPr>
                    <a:t>D</a:t>
                  </a:r>
                  <a:r>
                    <a:rPr lang="en-US" sz="2000" b="1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2000" b="1" dirty="0" smtClean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E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A  A</a:t>
                  </a:r>
                  <a:r>
                    <a:rPr lang="en-US" sz="2000" b="1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2000" b="1" dirty="0" smtClean="0">
                      <a:solidFill>
                        <a:srgbClr val="A8A11B"/>
                      </a:solidFill>
                    </a:rPr>
                    <a:t>C  C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A  A</a:t>
                  </a:r>
                  <a:r>
                    <a:rPr lang="en-US" sz="2000" b="1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2000" b="1" dirty="0" smtClean="0">
                      <a:solidFill>
                        <a:srgbClr val="A8A11B"/>
                      </a:solidFill>
                    </a:rPr>
                    <a:t>C  C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sz="2000" b="1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2000" b="1" dirty="0" smtClean="0">
                      <a:solidFill>
                        <a:srgbClr val="0000FF"/>
                      </a:solidFill>
                    </a:rPr>
                    <a:t>B  B  B</a:t>
                  </a:r>
                  <a:endParaRPr lang="en-US" sz="20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864100" y="3672737"/>
                  <a:ext cx="134682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212238" y="4285367"/>
                  <a:ext cx="9986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7868578" y="3304050"/>
                  <a:ext cx="1368" cy="3686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7228256" y="4273401"/>
                  <a:ext cx="1368" cy="3686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7545008" y="3304050"/>
                  <a:ext cx="0" cy="9693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Google Shape;346;p52"/>
              <p:cNvSpPr txBox="1"/>
              <p:nvPr/>
            </p:nvSpPr>
            <p:spPr>
              <a:xfrm>
                <a:off x="6709667" y="4632633"/>
                <a:ext cx="1670682" cy="60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Today: Device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Accelerators</a:t>
                </a:r>
              </a:p>
            </p:txBody>
          </p:sp>
        </p:grpSp>
        <p:sp>
          <p:nvSpPr>
            <p:cNvPr id="34" name="Google Shape;346;p52"/>
            <p:cNvSpPr txBox="1"/>
            <p:nvPr/>
          </p:nvSpPr>
          <p:spPr>
            <a:xfrm>
              <a:off x="6988312" y="1771554"/>
              <a:ext cx="1911788" cy="102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/>
                <a:t>All of above &amp; hide in many kernel drivers </a:t>
              </a:r>
              <a:r>
                <a:rPr lang="en-US" sz="1800" dirty="0" smtClean="0">
                  <a:sym typeface="Wingdings"/>
                </a:rPr>
                <a:t></a:t>
              </a:r>
              <a:endParaRPr lang="en-US" sz="1800" dirty="0" smtClean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8997" y="691119"/>
            <a:ext cx="1508728" cy="2436742"/>
            <a:chOff x="178997" y="691119"/>
            <a:chExt cx="1508728" cy="2436742"/>
          </a:xfrm>
        </p:grpSpPr>
        <p:grpSp>
          <p:nvGrpSpPr>
            <p:cNvPr id="48" name="Group 47"/>
            <p:cNvGrpSpPr/>
            <p:nvPr/>
          </p:nvGrpSpPr>
          <p:grpSpPr>
            <a:xfrm>
              <a:off x="178997" y="1381590"/>
              <a:ext cx="1508728" cy="1746271"/>
              <a:chOff x="554053" y="1381590"/>
              <a:chExt cx="1508728" cy="174627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34928" y="1381590"/>
                <a:ext cx="1346828" cy="1347222"/>
              </a:xfrm>
              <a:prstGeom prst="rect">
                <a:avLst/>
              </a:prstGeom>
              <a:noFill/>
              <a:ln w="38100" cmpd="sng">
                <a:solidFill>
                  <a:srgbClr val="2121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 smtClean="0">
                    <a:solidFill>
                      <a:schemeClr val="tx1"/>
                    </a:solidFill>
                  </a:rPr>
                  <a:t>P</a:t>
                </a:r>
                <a:endParaRPr lang="en-US" sz="8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Google Shape;346;p52"/>
              <p:cNvSpPr txBox="1"/>
              <p:nvPr/>
            </p:nvSpPr>
            <p:spPr>
              <a:xfrm>
                <a:off x="554053" y="2728812"/>
                <a:ext cx="1508728" cy="399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/>
                  <a:t>Uniprocessor</a:t>
                </a:r>
              </a:p>
            </p:txBody>
          </p:sp>
        </p:grpSp>
        <p:sp>
          <p:nvSpPr>
            <p:cNvPr id="35" name="Google Shape;346;p52"/>
            <p:cNvSpPr txBox="1"/>
            <p:nvPr/>
          </p:nvSpPr>
          <p:spPr>
            <a:xfrm>
              <a:off x="259872" y="691119"/>
              <a:ext cx="1346828" cy="545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1800" dirty="0" smtClean="0"/>
                <a:t>No visible parallelism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7522" y="4749851"/>
            <a:ext cx="453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Key: P == processor core; A-E == accelerators</a:t>
            </a:r>
            <a:endParaRPr lang="en-US" b="1" dirty="0"/>
          </a:p>
        </p:txBody>
      </p:sp>
      <p:sp>
        <p:nvSpPr>
          <p:cNvPr id="41" name="Google Shape;346;p52"/>
          <p:cNvSpPr txBox="1"/>
          <p:nvPr/>
        </p:nvSpPr>
        <p:spPr>
          <a:xfrm>
            <a:off x="6124983" y="46633"/>
            <a:ext cx="3078836" cy="124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 smtClean="0"/>
              <a:t>Local SW stack </a:t>
            </a:r>
            <a:r>
              <a:rPr lang="en-US" sz="1800" b="1" dirty="0" smtClean="0"/>
              <a:t>abstracts</a:t>
            </a:r>
            <a:r>
              <a:rPr lang="en-US" sz="1800" dirty="0" smtClean="0"/>
              <a:t> each accelerator.</a:t>
            </a:r>
          </a:p>
          <a:p>
            <a:pPr lvl="0" algn="ctr"/>
            <a:r>
              <a:rPr lang="en-US" sz="1800" b="1" dirty="0" smtClean="0">
                <a:solidFill>
                  <a:srgbClr val="FF0000"/>
                </a:solidFill>
              </a:rPr>
              <a:t>But no good, general SW abstraction for </a:t>
            </a:r>
            <a:r>
              <a:rPr lang="en-US" sz="1800" b="1" dirty="0" err="1" smtClean="0">
                <a:solidFill>
                  <a:srgbClr val="FF0000"/>
                </a:solidFill>
              </a:rPr>
              <a:t>SoC</a:t>
            </a:r>
            <a:r>
              <a:rPr lang="en-US" sz="1800" b="1" dirty="0" smtClean="0">
                <a:solidFill>
                  <a:srgbClr val="FF0000"/>
                </a:solidFill>
              </a:rPr>
              <a:t> ALP!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512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-32196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SW+HW Lessons from GP-GPUs?</a:t>
            </a:r>
            <a:endParaRPr lang="en-US" sz="2800" b="1" dirty="0"/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6544047" y="88631"/>
            <a:ext cx="1582606" cy="1522175"/>
            <a:chOff x="4347329" y="2790353"/>
            <a:chExt cx="1864780" cy="18864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503" y="2790353"/>
              <a:ext cx="1263292" cy="1291745"/>
            </a:xfrm>
            <a:prstGeom prst="rect">
              <a:avLst/>
            </a:prstGeom>
          </p:spPr>
        </p:pic>
        <p:sp>
          <p:nvSpPr>
            <p:cNvPr id="8" name="Google Shape;346;p52"/>
            <p:cNvSpPr txBox="1"/>
            <p:nvPr/>
          </p:nvSpPr>
          <p:spPr>
            <a:xfrm>
              <a:off x="4347329" y="4082630"/>
              <a:ext cx="1864780" cy="594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 smtClean="0"/>
                <a:t>Nvidia</a:t>
              </a:r>
              <a:r>
                <a:rPr lang="en-US" sz="1800" dirty="0" smtClean="0"/>
                <a:t> </a:t>
              </a:r>
              <a:r>
                <a:rPr lang="en-US" sz="1600" dirty="0" smtClean="0"/>
                <a:t>GK110</a:t>
              </a:r>
            </a:p>
            <a:p>
              <a:pPr lvl="0" algn="ctr"/>
              <a:r>
                <a:rPr lang="en-US" sz="1600" dirty="0" smtClean="0"/>
                <a:t>BLP+TLP</a:t>
              </a:r>
              <a:r>
                <a:rPr lang="en-US" sz="1600" dirty="0" smtClean="0">
                  <a:solidFill>
                    <a:srgbClr val="FF0000"/>
                  </a:solidFill>
                </a:rPr>
                <a:t>+DLP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52108"/>
              </p:ext>
            </p:extLst>
          </p:nvPr>
        </p:nvGraphicFramePr>
        <p:xfrm>
          <a:off x="167100" y="1905048"/>
          <a:ext cx="8693801" cy="2661920"/>
        </p:xfrm>
        <a:graphic>
          <a:graphicData uri="http://schemas.openxmlformats.org/drawingml/2006/table">
            <a:tbl>
              <a:tblPr firstRow="1" bandRow="1">
                <a:tableStyleId>{E84CD4B5-45A1-443D-80C9-9162C2EB3B1E}</a:tableStyleId>
              </a:tblPr>
              <a:tblGrid>
                <a:gridCol w="3122726"/>
                <a:gridCol w="2878924"/>
                <a:gridCol w="26921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Feature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Then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Now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 Programming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Graphics</a:t>
                      </a:r>
                      <a:r>
                        <a:rPr lang="en-US" sz="1800" baseline="0" dirty="0" smtClean="0"/>
                        <a:t> OpenGL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SIMT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Cuda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OpenCL</a:t>
                      </a:r>
                      <a:r>
                        <a:rPr lang="en-US" sz="1600" dirty="0" smtClean="0"/>
                        <a:t>/HIP)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 Concurrency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Either CPU or GPU</a:t>
                      </a:r>
                      <a:r>
                        <a:rPr lang="en-US" sz="1800" baseline="0" dirty="0" smtClean="0"/>
                        <a:t> only;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Intra-GPU</a:t>
                      </a:r>
                      <a:r>
                        <a:rPr lang="en-US" sz="1800" baseline="0" dirty="0" smtClean="0"/>
                        <a:t> mechanisms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Finer-grain </a:t>
                      </a:r>
                      <a:r>
                        <a:rPr lang="en-US" sz="1800" dirty="0" smtClean="0"/>
                        <a:t>interaction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Intra-GPU</a:t>
                      </a:r>
                      <a:r>
                        <a:rPr lang="en-US" sz="1800" baseline="0" dirty="0" smtClean="0"/>
                        <a:t> mechanisms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 Communication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Copy</a:t>
                      </a:r>
                      <a:r>
                        <a:rPr lang="en-US" sz="1800" baseline="0" dirty="0" smtClean="0"/>
                        <a:t> data between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host &amp; device memories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Maybe shared</a:t>
                      </a:r>
                      <a:r>
                        <a:rPr lang="en-US" sz="1800" baseline="0" dirty="0" smtClean="0"/>
                        <a:t> memory, sometimes coherence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Design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Driven b</a:t>
                      </a:r>
                      <a:r>
                        <a:rPr lang="en-US" sz="1800" baseline="0" dirty="0" smtClean="0"/>
                        <a:t>y graphics only;</a:t>
                      </a:r>
                    </a:p>
                    <a:p>
                      <a:r>
                        <a:rPr lang="en-US" sz="1800" baseline="0" dirty="0" smtClean="0"/>
                        <a:t>GP: $0B market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</a:t>
                      </a:r>
                      <a:r>
                        <a:rPr lang="en-US" sz="1800" baseline="0" dirty="0" smtClean="0"/>
                        <a:t> major player, e.g., deep neural networks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90067" y="836262"/>
            <a:ext cx="8742234" cy="107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Programming for data</a:t>
            </a:r>
            <a:r>
              <a:rPr lang="en-US" sz="2000" dirty="0" smtClean="0">
                <a:solidFill>
                  <a:srgbClr val="595959"/>
                </a:solidFill>
              </a:rPr>
              <a:t>-level parallelism: </a:t>
            </a:r>
            <a:r>
              <a:rPr lang="en-US" sz="2000" b="1" dirty="0" smtClean="0">
                <a:solidFill>
                  <a:srgbClr val="595959"/>
                </a:solidFill>
              </a:rPr>
              <a:t>four decades </a:t>
            </a:r>
            <a:r>
              <a:rPr lang="en-US" sz="2000" dirty="0" err="1" smtClean="0">
                <a:solidFill>
                  <a:srgbClr val="595959"/>
                </a:solidFill>
              </a:rPr>
              <a:t>SIMD</a:t>
            </a:r>
            <a:r>
              <a:rPr lang="en-US" sz="2000" dirty="0" err="1" smtClean="0">
                <a:solidFill>
                  <a:srgbClr val="595959"/>
                </a:solidFill>
                <a:sym typeface="Wingdings"/>
              </a:rPr>
              <a:t>VectorsSSESIMT</a:t>
            </a: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!</a:t>
            </a:r>
          </a:p>
          <a:p>
            <a:pPr>
              <a:buClr>
                <a:srgbClr val="595959"/>
              </a:buClr>
              <a:buFontTx/>
              <a:buChar char="•"/>
            </a:pP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98702" y="1785087"/>
            <a:ext cx="2722722" cy="29095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-32196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SW+HW Directions for ALP?</a:t>
            </a:r>
            <a:endParaRPr lang="en-US" sz="2800" b="1" dirty="0"/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84559"/>
              </p:ext>
            </p:extLst>
          </p:nvPr>
        </p:nvGraphicFramePr>
        <p:xfrm>
          <a:off x="218731" y="1629602"/>
          <a:ext cx="8693801" cy="2931160"/>
        </p:xfrm>
        <a:graphic>
          <a:graphicData uri="http://schemas.openxmlformats.org/drawingml/2006/table">
            <a:tbl>
              <a:tblPr firstRow="1" bandRow="1">
                <a:tableStyleId>{E84CD4B5-45A1-443D-80C9-9162C2EB3B1E}</a:tableStyleId>
              </a:tblPr>
              <a:tblGrid>
                <a:gridCol w="3122726"/>
                <a:gridCol w="2761646"/>
                <a:gridCol w="28094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Feature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Now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Future?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 Programming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Local</a:t>
                      </a:r>
                      <a:r>
                        <a:rPr lang="en-US" sz="1800" baseline="0" dirty="0" smtClean="0"/>
                        <a:t>: </a:t>
                      </a:r>
                      <a:r>
                        <a:rPr lang="en-US" sz="1800" baseline="0" dirty="0" smtClean="0"/>
                        <a:t>Per-IP </a:t>
                      </a:r>
                      <a:r>
                        <a:rPr lang="en-US" sz="1800" baseline="0" dirty="0" smtClean="0"/>
                        <a:t>DSL &amp; SDK</a:t>
                      </a:r>
                    </a:p>
                    <a:p>
                      <a:r>
                        <a:rPr lang="en-US" sz="1800" baseline="0" dirty="0" smtClean="0"/>
                        <a:t>Global: Ad hoc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Abstract</a:t>
                      </a:r>
                      <a:r>
                        <a:rPr lang="en-US" sz="1800" baseline="0" dirty="0" smtClean="0"/>
                        <a:t> ALP/</a:t>
                      </a:r>
                      <a:r>
                        <a:rPr lang="en-US" sz="1800" baseline="0" dirty="0" err="1" smtClean="0"/>
                        <a:t>SoC</a:t>
                      </a:r>
                      <a:r>
                        <a:rPr lang="en-US" sz="1800" baseline="0" dirty="0" smtClean="0"/>
                        <a:t> like SIMT does for GP-</a:t>
                      </a:r>
                      <a:r>
                        <a:rPr lang="en-US" sz="1800" baseline="0" dirty="0" smtClean="0"/>
                        <a:t>GPUs</a:t>
                      </a:r>
                      <a:endParaRPr lang="en-US" sz="18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 Concurrency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 hoc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</a:t>
                      </a:r>
                      <a:r>
                        <a:rPr lang="en-US" sz="1800" dirty="0" smtClean="0"/>
                        <a:t>-</a:t>
                      </a:r>
                      <a:r>
                        <a:rPr lang="en-US" sz="1800" dirty="0" smtClean="0"/>
                        <a:t>GPU-like</a:t>
                      </a:r>
                      <a:r>
                        <a:rPr lang="en-US" sz="1800" baseline="0" dirty="0" smtClean="0"/>
                        <a:t> scheduling? Virtualize/partition IP?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3. Communication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SW: Up/down OS</a:t>
                      </a:r>
                      <a:r>
                        <a:rPr lang="en-US" sz="1800" baseline="0" dirty="0" smtClean="0"/>
                        <a:t> stack</a:t>
                      </a:r>
                    </a:p>
                    <a:p>
                      <a:r>
                        <a:rPr lang="en-US" sz="1800" baseline="0" dirty="0" smtClean="0"/>
                        <a:t>HW: Via off-chip memory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SW+HW for queue pairs? </a:t>
                      </a:r>
                      <a:r>
                        <a:rPr lang="en-US" sz="1800" dirty="0" smtClean="0"/>
                        <a:t>Want </a:t>
                      </a:r>
                      <a:r>
                        <a:rPr lang="en-US" sz="1800" baseline="0" dirty="0" smtClean="0"/>
                        <a:t>control/data planes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Design,</a:t>
                      </a:r>
                      <a:r>
                        <a:rPr lang="en-US" sz="1800" baseline="0" dirty="0" smtClean="0"/>
                        <a:t> e.g., select, combine, &amp; size IPs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 hoc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Make a “science.” Speed with tools/frameworks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156952" y="60763"/>
            <a:ext cx="3948532" cy="1711972"/>
            <a:chOff x="5234785" y="2712167"/>
            <a:chExt cx="4337843" cy="1827066"/>
          </a:xfrm>
        </p:grpSpPr>
        <p:grpSp>
          <p:nvGrpSpPr>
            <p:cNvPr id="16" name="Group 15"/>
            <p:cNvGrpSpPr/>
            <p:nvPr/>
          </p:nvGrpSpPr>
          <p:grpSpPr>
            <a:xfrm>
              <a:off x="6643098" y="2712167"/>
              <a:ext cx="1746159" cy="1296089"/>
              <a:chOff x="-15" y="-336910"/>
              <a:chExt cx="8060333" cy="6858003"/>
            </a:xfrm>
          </p:grpSpPr>
          <p:pic>
            <p:nvPicPr>
              <p:cNvPr id="18" name="Picture 17" descr="a1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" y="-336910"/>
                <a:ext cx="8060333" cy="6858003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099066" y="3942521"/>
                <a:ext cx="2053810" cy="2440942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52876" y="4819817"/>
                <a:ext cx="1613760" cy="1563642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Google Shape;346;p52"/>
            <p:cNvSpPr txBox="1"/>
            <p:nvPr/>
          </p:nvSpPr>
          <p:spPr>
            <a:xfrm>
              <a:off x="5234785" y="3945022"/>
              <a:ext cx="4337843" cy="594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Apple A12: </a:t>
              </a:r>
              <a:r>
                <a:rPr lang="en-US" dirty="0"/>
                <a:t> </a:t>
              </a:r>
              <a:r>
                <a:rPr lang="en-US" dirty="0" smtClean="0"/>
                <a:t>BLP</a:t>
              </a:r>
              <a:r>
                <a:rPr lang="en-US" dirty="0"/>
                <a:t>+ILP+TLP+DLP</a:t>
              </a:r>
              <a:r>
                <a:rPr lang="en-US" dirty="0" smtClean="0">
                  <a:solidFill>
                    <a:srgbClr val="FF0000"/>
                  </a:solidFill>
                </a:rPr>
                <a:t>+ALP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54039" y="629078"/>
            <a:ext cx="8742234" cy="107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Need programmability for broad </a:t>
            </a:r>
            <a:r>
              <a:rPr lang="en-US" sz="2000" dirty="0" smtClean="0">
                <a:solidFill>
                  <a:srgbClr val="595959"/>
                </a:solidFill>
              </a:rPr>
              <a:t>success!!!!</a:t>
            </a:r>
          </a:p>
          <a:p>
            <a:pPr marL="114300" indent="0">
              <a:buClr>
                <a:srgbClr val="595959"/>
              </a:buClr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In less than four decades?</a:t>
            </a:r>
            <a:endParaRPr lang="en-US" sz="2000" dirty="0" smtClean="0">
              <a:solidFill>
                <a:srgbClr val="595959"/>
              </a:solidFill>
            </a:endParaRPr>
          </a:p>
          <a:p>
            <a:pPr>
              <a:buClr>
                <a:srgbClr val="595959"/>
              </a:buClr>
              <a:buFontTx/>
              <a:buChar char="•"/>
            </a:pP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9265" y="1537986"/>
            <a:ext cx="2877477" cy="32569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9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97403"/>
            <a:ext cx="8520600" cy="5727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746986" y="4663217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50697" y="141612"/>
            <a:ext cx="2967004" cy="2692045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10" name="Oval 9"/>
          <p:cNvSpPr/>
          <p:nvPr/>
        </p:nvSpPr>
        <p:spPr>
          <a:xfrm>
            <a:off x="3150697" y="2052382"/>
            <a:ext cx="2967004" cy="2692045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11" name="Oval 10"/>
          <p:cNvSpPr/>
          <p:nvPr/>
        </p:nvSpPr>
        <p:spPr>
          <a:xfrm>
            <a:off x="2234066" y="1080528"/>
            <a:ext cx="2967004" cy="2692045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12" name="Oval 11"/>
          <p:cNvSpPr/>
          <p:nvPr/>
        </p:nvSpPr>
        <p:spPr>
          <a:xfrm>
            <a:off x="4131889" y="1080528"/>
            <a:ext cx="2967004" cy="2692045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99070" y="579872"/>
            <a:ext cx="296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AutoNum type="arabicPeriod"/>
            </a:pPr>
            <a:r>
              <a:rPr lang="en-US" sz="2000" b="1" dirty="0" smtClean="0"/>
              <a:t>Programmability</a:t>
            </a:r>
            <a:endParaRPr lang="en-US" sz="2000" dirty="0"/>
          </a:p>
          <a:p>
            <a:pPr marL="457200" indent="-457200" algn="r">
              <a:buAutoNum type="arabicPeriod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0788" y="3922198"/>
            <a:ext cx="268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4. </a:t>
            </a:r>
            <a:r>
              <a:rPr lang="en-US" sz="2000" b="1" dirty="0" smtClean="0"/>
              <a:t>Design </a:t>
            </a:r>
            <a:r>
              <a:rPr lang="en-US" sz="2000" b="1" dirty="0"/>
              <a:t>Space</a:t>
            </a:r>
            <a:endParaRPr lang="en-US" sz="2000" dirty="0"/>
          </a:p>
          <a:p>
            <a:pPr algn="r"/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-126098" y="2844194"/>
            <a:ext cx="253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3. Communication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16597" y="1168474"/>
            <a:ext cx="228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Concurrency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0914" y="943068"/>
            <a:ext cx="246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Whither global model/runtime</a:t>
            </a: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0242" y="467802"/>
            <a:ext cx="272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est HW-assist for fine-grain scheduling?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613" y="3168986"/>
            <a:ext cx="3069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How should SW</a:t>
            </a:r>
            <a:b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stack reason about memory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caches, 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queues, </a:t>
            </a: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&amp; scratchpads?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5455" y="3225799"/>
            <a:ext cx="290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When </a:t>
            </a: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combine</a:t>
            </a:r>
            <a:b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similar” accelerators?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3436" y="89942"/>
            <a:ext cx="2977697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613" y="4591513"/>
            <a:ext cx="8937075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2"/>
            <a:r>
              <a:rPr lang="en-US" sz="2200" dirty="0">
                <a:solidFill>
                  <a:srgbClr val="A8A11B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Hennessy &amp; Patterson: A New Golden Age for Computer Architecture</a:t>
            </a:r>
            <a:endParaRPr lang="en-US" sz="2200" dirty="0">
              <a:solidFill>
                <a:srgbClr val="A8A11B"/>
              </a:solidFill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17465" y="4341113"/>
            <a:ext cx="1458686" cy="490875"/>
            <a:chOff x="7380514" y="4160953"/>
            <a:chExt cx="1458686" cy="49087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380514" y="4651828"/>
              <a:ext cx="14586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17127" y="4160953"/>
              <a:ext cx="1188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A8A11B"/>
                  </a:solidFill>
                  <a:latin typeface="Roboto"/>
                  <a:ea typeface="Roboto"/>
                  <a:cs typeface="Roboto"/>
                  <a:sym typeface="Wingdings" panose="05000000000000000000" pitchFamily="2" charset="2"/>
                </a:rPr>
                <a:t>Science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406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3" grpId="0"/>
      <p:bldP spid="9" grpId="0"/>
      <p:bldP spid="13" grpId="0"/>
      <p:bldP spid="21" grpId="0"/>
      <p:bldP spid="6" grpId="0"/>
      <p:bldP spid="14" grpId="0"/>
      <p:bldP spid="15" grpId="0"/>
      <p:bldP spid="16" grpId="0"/>
      <p:bldP spid="17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87086" y="40413"/>
            <a:ext cx="90183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1" dirty="0" smtClean="0"/>
              <a:t>20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 </a:t>
            </a:r>
            <a:r>
              <a:rPr lang="en-US" sz="2800" dirty="0">
                <a:solidFill>
                  <a:srgbClr val="595959"/>
                </a:solidFill>
              </a:rPr>
              <a:t>Information &amp; Communication </a:t>
            </a:r>
            <a:r>
              <a:rPr lang="en-US" sz="2800" dirty="0" smtClean="0">
                <a:solidFill>
                  <a:srgbClr val="595959"/>
                </a:solidFill>
              </a:rPr>
              <a:t>Technology</a:t>
            </a:r>
            <a:endParaRPr sz="2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11700" y="620070"/>
            <a:ext cx="8520600" cy="416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595959"/>
              </a:buClr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Has </a:t>
            </a:r>
            <a:r>
              <a:rPr lang="en-US" sz="2400" dirty="0">
                <a:solidFill>
                  <a:srgbClr val="595959"/>
                </a:solidFill>
              </a:rPr>
              <a:t>Changed Our World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&lt;</a:t>
            </a:r>
            <a:r>
              <a:rPr lang="en-US" sz="2400" dirty="0">
                <a:solidFill>
                  <a:srgbClr val="595959"/>
                </a:solidFill>
              </a:rPr>
              <a:t>long list omitted</a:t>
            </a:r>
            <a:r>
              <a:rPr lang="en-US" sz="2400" dirty="0" smtClean="0">
                <a:solidFill>
                  <a:srgbClr val="595959"/>
                </a:solidFill>
              </a:rPr>
              <a:t>&gt;</a:t>
            </a:r>
            <a:endParaRPr lang="en-US" sz="24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endParaRPr lang="en-US" sz="24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400" dirty="0">
                <a:solidFill>
                  <a:srgbClr val="595959"/>
                </a:solidFill>
              </a:rPr>
              <a:t>Required innovations in algorithms, applications, programming languages, … , &amp; system software</a:t>
            </a:r>
          </a:p>
          <a:p>
            <a:pPr marL="114300" indent="0">
              <a:buClr>
                <a:srgbClr val="595959"/>
              </a:buClr>
              <a:buNone/>
            </a:pPr>
            <a:endParaRPr lang="en-US" sz="2400" dirty="0">
              <a:solidFill>
                <a:srgbClr val="595959"/>
              </a:solidFill>
            </a:endParaRPr>
          </a:p>
          <a:p>
            <a:pPr marL="114300" indent="0">
              <a:buClr>
                <a:srgbClr val="595959"/>
              </a:buClr>
              <a:buNone/>
            </a:pPr>
            <a:r>
              <a:rPr lang="en-US" sz="2400" dirty="0">
                <a:solidFill>
                  <a:srgbClr val="FF0000"/>
                </a:solidFill>
              </a:rPr>
              <a:t>Key (invisible) enablers (cost-)performance gains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Semiconductor </a:t>
            </a:r>
            <a:r>
              <a:rPr lang="en-US" sz="2400" dirty="0">
                <a:solidFill>
                  <a:srgbClr val="FF0000"/>
                </a:solidFill>
              </a:rPr>
              <a:t>technology (“Moore’s Law”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buClr>
                <a:srgbClr val="595959"/>
              </a:buCl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Computer </a:t>
            </a:r>
            <a:r>
              <a:rPr lang="en-US" sz="2400" dirty="0">
                <a:solidFill>
                  <a:srgbClr val="FF0000"/>
                </a:solidFill>
              </a:rPr>
              <a:t>architecture (~80x per </a:t>
            </a:r>
            <a:r>
              <a:rPr lang="en-US" sz="2400" dirty="0" err="1">
                <a:solidFill>
                  <a:srgbClr val="FF0000"/>
                </a:solidFill>
              </a:rPr>
              <a:t>Danowitz</a:t>
            </a:r>
            <a:r>
              <a:rPr lang="en-US" sz="2400" dirty="0">
                <a:solidFill>
                  <a:srgbClr val="FF0000"/>
                </a:solidFill>
              </a:rPr>
              <a:t> et al.)</a:t>
            </a:r>
          </a:p>
        </p:txBody>
      </p:sp>
      <p:sp>
        <p:nvSpPr>
          <p:cNvPr id="4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6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027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73275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“right” set of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accelerators? For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HW? For SW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  <a:p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When should “similar” accelerators be combined?</a:t>
            </a:r>
          </a:p>
          <a:p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When should accelerators share resources (e.g., SRAM)?</a:t>
            </a:r>
          </a:p>
          <a:p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to future-proof for change (e.g., machine learning)?</a:t>
            </a:r>
          </a:p>
          <a:p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should tools/frameworks speed accelerator design?</a:t>
            </a:r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#1: Accelerator Design Space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98" y="129654"/>
            <a:ext cx="868136" cy="8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73275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to cooperatively schedule accelerators?</a:t>
            </a:r>
            <a:b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By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OS or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runtime? As </a:t>
            </a: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devices or processor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peers? What HW mechanisms? </a:t>
            </a:r>
            <a:r>
              <a:rPr lang="en-US" sz="2600" b="1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Note: GPU tasks use runtime &amp; HW</a:t>
            </a:r>
          </a:p>
          <a:p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Policies/mechanisms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manage/partition/virtualize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shared resources (compute, cache/memory, interconnect)?</a:t>
            </a:r>
          </a:p>
          <a:p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Whither OS/runtime </a:t>
            </a:r>
            <a:r>
              <a:rPr lang="en-US" sz="2600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Hardware Abstraction Layer (HAL)?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What should HALs hide/expose?</a:t>
            </a:r>
            <a:endParaRPr lang="en-US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#2: Accelerator Concurrency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97" y="129654"/>
            <a:ext cx="1329120" cy="9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88292" y="973275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do accelerators communicate data? Through memory, shared cache, queues, scratchpads? #copies?</a:t>
            </a:r>
            <a:b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bstraction(s)?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Stream dataflow? Idempotent (RDDs)?</a:t>
            </a:r>
          </a:p>
          <a:p>
            <a:endParaRPr lang="en-US" sz="20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Note: GPU memory: </a:t>
            </a:r>
            <a:r>
              <a:rPr lang="en-US" sz="2600" b="1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discrete</a:t>
            </a:r>
            <a:r>
              <a:rPr lang="en-US" sz="2600" b="1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/>
              </a:rPr>
              <a:t>sharedcoherent</a:t>
            </a:r>
            <a:endParaRPr lang="en-US" sz="2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US" sz="20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4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do accelerators </a:t>
            </a:r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communicate control? Through interrupts or polling (both bad) Via CPUs? Other?</a:t>
            </a:r>
            <a:endParaRPr lang="en-US" sz="12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US" sz="20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Separate or unified drivers? </a:t>
            </a:r>
            <a:endParaRPr lang="en-US" sz="24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  <a:p>
            <a:pPr lvl="2"/>
            <a:endParaRPr lang="en-US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#3: Accelerator Communication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58" y="129654"/>
            <a:ext cx="1118575" cy="11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73275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Each accelerator has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domain-specific language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(DSL) w/ SDK, JIT, runtime, etc.?  Phone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 more generally?</a:t>
            </a:r>
          </a:p>
          <a:p>
            <a:endParaRPr lang="en-US" sz="1600" dirty="0">
              <a:solidFill>
                <a:srgbClr val="666666"/>
              </a:solidFill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Unify multiple accelerator SW “stacks” somehow?</a:t>
            </a:r>
          </a:p>
          <a:p>
            <a:endParaRPr lang="en-US" sz="1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Tools/frameworks to speed SW development?</a:t>
            </a:r>
            <a:b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SW is behind HW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” true since 1940s if new SW required</a:t>
            </a:r>
          </a:p>
          <a:p>
            <a:endParaRPr lang="en-US" sz="1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#1-4 needed to delivery ubiquitous ALP to future apps!</a:t>
            </a:r>
          </a:p>
          <a:p>
            <a:endParaRPr lang="en-US" sz="16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Do for ALP what SIMT/runtimes did for GPU TLP+DLP!</a:t>
            </a:r>
            <a:endParaRPr lang="en-US" sz="2400" b="1" dirty="0" smtClean="0">
              <a:solidFill>
                <a:srgbClr val="FF0000"/>
              </a:solidFill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  <a:p>
            <a:pPr lvl="2"/>
            <a:endParaRPr lang="en-US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#4: Accelerator Programmability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9" y="129654"/>
            <a:ext cx="2076988" cy="9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73275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Look for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change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– gives fresh opportunity</a:t>
            </a: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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applications, software, &amp; hardware will explode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Wingdings" panose="05000000000000000000" pitchFamily="2" charset="2"/>
            </a:endParaRPr>
          </a:p>
          <a:p>
            <a:pPr lvl="2"/>
            <a:endParaRPr lang="en-US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129654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Picking Research Problems &amp; ALP</a:t>
            </a:r>
            <a:endParaRPr sz="2800" b="1" dirty="0">
              <a:solidFill>
                <a:srgbClr val="666666"/>
              </a:solidFill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sp>
        <p:nvSpPr>
          <p:cNvPr id="8" name="Oval 7"/>
          <p:cNvSpPr/>
          <p:nvPr/>
        </p:nvSpPr>
        <p:spPr>
          <a:xfrm>
            <a:off x="268699" y="2101485"/>
            <a:ext cx="4633499" cy="213741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 If you can do it,</a:t>
            </a:r>
            <a:br>
              <a:rPr lang="en-US" sz="2800" dirty="0" smtClean="0"/>
            </a:br>
            <a:r>
              <a:rPr lang="en-US" sz="2800" dirty="0" smtClean="0"/>
              <a:t>people will care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913592" y="2070221"/>
            <a:ext cx="4954633" cy="213741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3. You can do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(some of) it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74" y="2627087"/>
            <a:ext cx="1037771" cy="1037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170" y="4361543"/>
            <a:ext cx="3991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True for general ALP 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0398" y="4354734"/>
            <a:ext cx="3991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Must answer for yourself!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52" y="129654"/>
            <a:ext cx="1810265" cy="11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167101" y="983529"/>
            <a:ext cx="8847716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Future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apps demand much more computing</a:t>
            </a:r>
          </a:p>
          <a:p>
            <a:endParaRPr lang="en-US" sz="105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Standard tech scaling &amp; architecture NOT sufficient</a:t>
            </a:r>
          </a:p>
          <a:p>
            <a:endParaRPr lang="en-US" sz="10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-US" sz="26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SoCs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show most/only promising approach:</a:t>
            </a:r>
          </a:p>
          <a:p>
            <a:endParaRPr lang="en-US" sz="1200" b="1" i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ALP = Parallelism </a:t>
            </a:r>
            <a:r>
              <a:rPr lang="en-US" sz="26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among workload components concurrently executing on multiple accelerators (IPs)</a:t>
            </a:r>
          </a:p>
          <a:p>
            <a:endParaRPr lang="en-US" sz="16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Call to action to develop “science” for ubiquitous ALP</a:t>
            </a:r>
          </a:p>
          <a:p>
            <a:endParaRPr lang="en-US" sz="1800" b="1" dirty="0" smtClean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2"/>
            <a:r>
              <a:rPr lang="en-US" sz="2200" dirty="0">
                <a:solidFill>
                  <a:srgbClr val="A8A11B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Hennessy &amp; Patterson: A New Golden Age for Computer Architecture</a:t>
            </a:r>
          </a:p>
        </p:txBody>
      </p:sp>
      <p:sp>
        <p:nvSpPr>
          <p:cNvPr id="325" name="Google Shape;325;p51"/>
          <p:cNvSpPr txBox="1">
            <a:spLocks noGrp="1"/>
          </p:cNvSpPr>
          <p:nvPr>
            <p:ph type="title" idx="4294967295"/>
          </p:nvPr>
        </p:nvSpPr>
        <p:spPr>
          <a:xfrm>
            <a:off x="167100" y="-32196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 smtClean="0"/>
              <a:t>Accelerator</a:t>
            </a:r>
            <a:r>
              <a:rPr lang="en-US" sz="2800" b="1" dirty="0"/>
              <a:t>-level </a:t>
            </a:r>
            <a:r>
              <a:rPr lang="en-US" sz="2800" b="1" dirty="0" smtClean="0"/>
              <a:t>Parallelism Call to Action</a:t>
            </a:r>
            <a:endParaRPr lang="en-US" sz="2800" b="1" dirty="0"/>
          </a:p>
        </p:txBody>
      </p:sp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35" y="582519"/>
            <a:ext cx="1810265" cy="11346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80514" y="4160953"/>
            <a:ext cx="1458686" cy="490875"/>
            <a:chOff x="7380514" y="4160953"/>
            <a:chExt cx="1458686" cy="49087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380514" y="4651828"/>
              <a:ext cx="14586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517127" y="4160953"/>
              <a:ext cx="1188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A8A11B"/>
                  </a:solidFill>
                  <a:latin typeface="Roboto"/>
                  <a:ea typeface="Roboto"/>
                  <a:cs typeface="Roboto"/>
                  <a:sym typeface="Wingdings" panose="05000000000000000000" pitchFamily="2" charset="2"/>
                </a:rPr>
                <a:t>Science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25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9"/>
          <p:cNvSpPr txBox="1">
            <a:spLocks noGrp="1"/>
          </p:cNvSpPr>
          <p:nvPr>
            <p:ph type="title" idx="4294967295"/>
          </p:nvPr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Backup Slides</a:t>
            </a:r>
            <a:endParaRPr sz="3000" b="1" dirty="0">
              <a:solidFill>
                <a:srgbClr val="666666"/>
              </a:solidFill>
            </a:endParaRPr>
          </a:p>
        </p:txBody>
      </p:sp>
      <p:sp>
        <p:nvSpPr>
          <p:cNvPr id="1004" name="Google Shape;1004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82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54114" y="4280704"/>
            <a:ext cx="2146886" cy="6669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346" y="749913"/>
            <a:ext cx="6608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10000"/>
              </a:lnSpc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The </a:t>
            </a:r>
            <a:r>
              <a:rPr lang="en-US" sz="1200" b="1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mission</a:t>
            </a: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 of Computing Research Association's Computing Community Consortium (CCC) is to </a:t>
            </a:r>
            <a:r>
              <a:rPr lang="en-US" sz="1200" b="1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catalyze</a:t>
            </a: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 the computing research community and </a:t>
            </a:r>
            <a:r>
              <a:rPr lang="en-US" sz="1200" b="1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enable </a:t>
            </a: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the pursuit of innovative, high-impact research.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372" y="345890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endParaRPr lang="en-US" sz="15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93328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Community Consortium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14309" y="1220195"/>
            <a:ext cx="3257391" cy="3413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Who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Council ~24 members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CCC/CRA Staff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Chair, VC, &amp; Director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endParaRPr lang="en-US" sz="60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Inputs: Bottom-up, Internal, &amp; Top-Down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endParaRPr lang="en-US" sz="60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What: 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Workshops &amp; Conf. Blue Sky Tracks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Whitepapers &amp; Social Media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Reports Out (esp. to government)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Biannual Symposium to </a:t>
            </a:r>
            <a:r>
              <a:rPr lang="en-US" sz="1350" b="1" dirty="0" err="1">
                <a:solidFill>
                  <a:prstClr val="black"/>
                </a:solidFill>
                <a:latin typeface="Calibri"/>
                <a:cs typeface="Mission Gothic Regular"/>
              </a:rPr>
              <a:t>DCers</a:t>
            </a:r>
            <a:endParaRPr lang="en-US" sz="135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endParaRPr lang="en-US" sz="60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Human Development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Early Career Workshops &amp; Participation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Council Membership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Leadership w/ Gov’t (LISPI)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346" y="1570945"/>
            <a:ext cx="3046840" cy="29070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0A1189FA-E85E-2246-973C-FA5BF0DBB42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>
                <a:buClrTx/>
              </a:pPr>
              <a:t>67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8329" y="2417862"/>
            <a:ext cx="3467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point successes, lacking SW/HW science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38329" y="2417862"/>
            <a:ext cx="3467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point successes, lacking SW/HW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Parallelism Lattice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68</a:t>
            </a:fld>
            <a:endParaRPr lang="en"/>
          </a:p>
        </p:txBody>
      </p:sp>
      <p:pic>
        <p:nvPicPr>
          <p:cNvPr id="1026" name="Picture 2" descr="https://lh6.googleusercontent.com/5yo08ZhDlnMnuIlnrtRsdtppKTAoRoDO4_5HeMIYVzDzKryakvpukPmLl6qiMV8z6RnByUUwJtz6wMjFCxVJk7Vg5zzeZS342BJ_pSvIhqpZuegW5ZqIJPlmuq4BjjhlWxuFfO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630360"/>
            <a:ext cx="8906858" cy="24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45923" y="1638307"/>
            <a:ext cx="2075236" cy="301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5046" y="1846385"/>
            <a:ext cx="1740876" cy="163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7008" y="3697779"/>
            <a:ext cx="1333500" cy="48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4623" y="2602524"/>
            <a:ext cx="1040423" cy="74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23492" y="1858960"/>
            <a:ext cx="1881553" cy="74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71701" y="2540974"/>
            <a:ext cx="1992922" cy="73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0777" y="2118945"/>
            <a:ext cx="2382715" cy="60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27640" y="1716457"/>
            <a:ext cx="1992922" cy="41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23492" y="1428243"/>
            <a:ext cx="3622429" cy="62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1848" y="1665466"/>
            <a:ext cx="1992922" cy="402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59240" y="3149198"/>
            <a:ext cx="1627359" cy="32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77940" y="-216361"/>
            <a:ext cx="1312790" cy="18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sp>
        <p:nvSpPr>
          <p:cNvPr id="3" name="Google Shape;305;p40"/>
          <p:cNvSpPr txBox="1"/>
          <p:nvPr/>
        </p:nvSpPr>
        <p:spPr>
          <a:xfrm>
            <a:off x="304800" y="1010081"/>
            <a:ext cx="8527800" cy="7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IPs should target important workloads, but …</a:t>
            </a:r>
          </a:p>
          <a:p>
            <a:pPr lvl="0"/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06;p40"/>
          <p:cNvSpPr txBox="1">
            <a:spLocks/>
          </p:cNvSpPr>
          <p:nvPr/>
        </p:nvSpPr>
        <p:spPr>
          <a:xfrm>
            <a:off x="167100" y="217575"/>
            <a:ext cx="8733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000" b="1" dirty="0" smtClean="0"/>
              <a:t>Pitfall X: Design for (Hyped) Importance</a:t>
            </a:r>
            <a:endParaRPr lang="en" sz="3000" b="1" dirty="0">
              <a:solidFill>
                <a:srgbClr val="666666"/>
              </a:solidFill>
            </a:endParaRPr>
          </a:p>
        </p:txBody>
      </p:sp>
      <p:sp>
        <p:nvSpPr>
          <p:cNvPr id="8" name="Google Shape;355;p52"/>
          <p:cNvSpPr txBox="1"/>
          <p:nvPr/>
        </p:nvSpPr>
        <p:spPr>
          <a:xfrm>
            <a:off x="303334" y="2362851"/>
            <a:ext cx="3864220" cy="203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Recommend: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Provision I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 resources (compute &amp; SRAM) only as needed for important </a:t>
            </a:r>
            <a:r>
              <a:rPr lang="en-US" sz="2600" dirty="0" err="1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usecases</a:t>
            </a:r>
            <a:endParaRPr lang="en-US" sz="2600" dirty="0" smtClean="0">
              <a:solidFill>
                <a:srgbClr val="3493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30384" y="1565032"/>
            <a:ext cx="5114206" cy="4325766"/>
            <a:chOff x="4371056" y="1696912"/>
            <a:chExt cx="5114206" cy="4325766"/>
          </a:xfrm>
        </p:grpSpPr>
        <p:pic>
          <p:nvPicPr>
            <p:cNvPr id="9" name="Picture 8" descr="PR_490866_5_Trends_in_the_Emerging_Tech_Hype_Cycle_2018_Hype_Cyc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056" y="1696912"/>
              <a:ext cx="5114206" cy="43257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159262" y="1881554"/>
              <a:ext cx="946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Gartner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52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407096-7A3F-4852-9FCE-CFA0DCB4C283}" type="slidenum"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pPr/>
              <a:t>7</a:t>
            </a:fld>
            <a:endParaRPr lang="en-US" altLang="en-US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57" y="100071"/>
            <a:ext cx="8222100" cy="755700"/>
          </a:xfrm>
        </p:spPr>
        <p:txBody>
          <a:bodyPr/>
          <a:lstStyle/>
          <a:p>
            <a:pPr eaLnBrk="1" hangingPunct="1"/>
            <a:r>
              <a:rPr lang="en-US" altLang="en-US" sz="3000" b="1" dirty="0" smtClean="0">
                <a:ea typeface="ＭＳ Ｐゴシック" panose="020B0600070205080204" pitchFamily="34" charset="-128"/>
              </a:rPr>
              <a:t>Moore’s Law – 1965 Paper</a:t>
            </a:r>
          </a:p>
        </p:txBody>
      </p:sp>
      <p:sp>
        <p:nvSpPr>
          <p:cNvPr id="81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2243" y="855771"/>
            <a:ext cx="8222100" cy="283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Optimal number of transistors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per chip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with increase with time</a:t>
            </a: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Became self-fulfilling prophesy with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doubling transistor count every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~ two years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Note that transistor gain in two years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equals all past gain – the power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of an exponential!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Cost vs. time sketch from Moore's 1964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93" y="945066"/>
            <a:ext cx="3741234" cy="37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7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4"/>
          <p:cNvSpPr txBox="1"/>
          <p:nvPr/>
        </p:nvSpPr>
        <p:spPr>
          <a:xfrm>
            <a:off x="304800" y="1078302"/>
            <a:ext cx="8527800" cy="32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Roofline:       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MIN(</a:t>
            </a:r>
            <a:r>
              <a:rPr lang="en-US" sz="26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                 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MIN(</a:t>
            </a:r>
            <a:r>
              <a:rPr lang="en-US" sz="26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600" baseline="-25000" dirty="0" err="1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*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  /   </a:t>
            </a:r>
            <a:r>
              <a:rPr lang="en-US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lang="en-US" sz="26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en-US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/ 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2600" baseline="-25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IP[i]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  =  MIN(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* </a:t>
            </a:r>
            <a:r>
              <a:rPr lang="en" sz="26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600" baseline="-25000" dirty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  /  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       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/>
              <a:t>≠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0</a:t>
            </a:r>
          </a:p>
          <a:p>
            <a:pPr lvl="0"/>
            <a:endParaRPr lang="en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/ 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2600" baseline="-25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memory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8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r>
              <a:rPr lang="en" sz="26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600" baseline="-25000" dirty="0" smtClean="0">
                <a:solidFill>
                  <a:srgbClr val="349351"/>
                </a:solidFill>
                <a:latin typeface="Roboto"/>
                <a:ea typeface="Roboto"/>
                <a:cs typeface="Roboto"/>
                <a:sym typeface="Roboto"/>
              </a:rPr>
              <a:t>peak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avg</a:t>
            </a:r>
            <a:r>
              <a:rPr lang="en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        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avg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= 1 / </a:t>
            </a:r>
            <a:r>
              <a:rPr lang="el-GR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" sz="2600" baseline="-25000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i=1,N-1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26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 dirty="0" smtClean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600" baseline="-25000" dirty="0">
                <a:solidFill>
                  <a:srgbClr val="3367D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lvl="0"/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Perf 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MIN(1/T</a:t>
            </a:r>
            <a:r>
              <a:rPr lang="en-US" sz="2600" b="1" baseline="-25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IP[0</a:t>
            </a:r>
            <a:r>
              <a:rPr lang="en-US" sz="2600" b="1" baseline="-250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] 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…1/T</a:t>
            </a:r>
            <a:r>
              <a:rPr lang="en-US" sz="2600" b="1" baseline="-25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IP[N-1]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1</a:t>
            </a:r>
            <a:r>
              <a:rPr lang="en-US" sz="26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600" b="1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2600" b="1" baseline="-25000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memory</a:t>
            </a:r>
            <a:r>
              <a:rPr lang="en-US" sz="2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   </a:t>
            </a:r>
            <a:endParaRPr lang="en-US" sz="2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" sz="26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74"/>
          <p:cNvSpPr txBox="1">
            <a:spLocks noGrp="1"/>
          </p:cNvSpPr>
          <p:nvPr>
            <p:ph type="title" idx="4294967295"/>
          </p:nvPr>
        </p:nvSpPr>
        <p:spPr>
          <a:xfrm>
            <a:off x="17015" y="141375"/>
            <a:ext cx="885613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Gables Math: </a:t>
            </a:r>
            <a:r>
              <a:rPr lang="en-US" sz="3400" b="1" dirty="0" smtClean="0"/>
              <a:t>Roofline / Work Fraction</a:t>
            </a:r>
            <a:endParaRPr sz="3400" b="1" dirty="0">
              <a:solidFill>
                <a:srgbClr val="66666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0493" y="1566134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49423" y="1556904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1280" y="2389549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23215" y="2380319"/>
            <a:ext cx="448574" cy="46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648;p69"/>
          <p:cNvSpPr txBox="1">
            <a:spLocks/>
          </p:cNvSpPr>
          <p:nvPr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is-IS" smtClean="0"/>
              <a:pPr algn="r"/>
              <a:t>70</a:t>
            </a:fld>
            <a:endParaRPr lang="is-IS" dirty="0"/>
          </a:p>
        </p:txBody>
      </p:sp>
      <p:pic>
        <p:nvPicPr>
          <p:cNvPr id="10" name="Google Shape;92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013" y="1140585"/>
            <a:ext cx="891400" cy="8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pic>
        <p:nvPicPr>
          <p:cNvPr id="5" name="Picture 4" descr="42-years-processor-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0" y="0"/>
            <a:ext cx="811644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18" y="4907417"/>
            <a:ext cx="6798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www.karlrupp.net</a:t>
            </a:r>
            <a:r>
              <a:rPr lang="en-US" sz="900" dirty="0"/>
              <a:t>/</a:t>
            </a:r>
            <a:r>
              <a:rPr lang="en-US" sz="900" dirty="0" err="1"/>
              <a:t>wp</a:t>
            </a:r>
            <a:r>
              <a:rPr lang="en-US" sz="900" dirty="0"/>
              <a:t>-content/uploads/2018/02/42-years-processor-trend.png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51993" y="513067"/>
            <a:ext cx="5696157" cy="3219498"/>
          </a:xfrm>
          <a:prstGeom prst="straightConnector1">
            <a:avLst/>
          </a:prstGeom>
          <a:ln w="57150" cmpd="sng">
            <a:solidFill>
              <a:srgbClr val="FFAB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7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00" y="36144"/>
            <a:ext cx="8222100" cy="755700"/>
          </a:xfrm>
        </p:spPr>
        <p:txBody>
          <a:bodyPr/>
          <a:lstStyle/>
          <a:p>
            <a:r>
              <a:rPr lang="en-US" sz="3000" b="1" dirty="0"/>
              <a:t>Enablers: Technology + Architecture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914400"/>
            <a:ext cx="5410200" cy="4057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342900">
              <a:buClrTx/>
              <a:defRPr/>
            </a:pPr>
            <a:fld id="{A5110BA1-34CD-4954-ACEC-D26FA4F4FFD4}" type="slidenum">
              <a:rPr lang="en-US" sz="900" kern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  <a:cs typeface="+mn-cs"/>
              </a:rPr>
              <a:pPr algn="l" defTabSz="342900">
                <a:buClrTx/>
                <a:defRPr/>
              </a:pPr>
              <a:t>9</a:t>
            </a:fld>
            <a:endParaRPr lang="en-US" sz="900" kern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1" y="4258702"/>
            <a:ext cx="25939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Danowitz et al., CACM </a:t>
            </a:r>
            <a:r>
              <a:rPr lang="en-US" sz="1350" kern="1200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04/2012</a:t>
            </a:r>
            <a:endParaRPr lang="en-US" sz="1350" kern="1200" dirty="0">
              <a:solidFill>
                <a:prstClr val="black"/>
              </a:solidFill>
              <a:latin typeface="Palatino Linotype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88961" y="2971800"/>
            <a:ext cx="0" cy="1472126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57951" y="3536879"/>
            <a:ext cx="1484831" cy="442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softEdge rad="31750"/>
          </a:effectLst>
        </p:spPr>
        <p:txBody>
          <a:bodyPr wrap="none" lIns="0" tIns="0" rIns="0" bIns="0" anchor="ctr">
            <a:noAutofit/>
          </a:bodyPr>
          <a:lstStyle/>
          <a:p>
            <a:pPr defTabSz="685800">
              <a:lnSpc>
                <a:spcPct val="85000"/>
              </a:lnSpc>
              <a:buClrTx/>
              <a:defRPr/>
            </a:pPr>
            <a:r>
              <a:rPr lang="en-US" sz="1800" b="1" kern="1200" dirty="0">
                <a:solidFill>
                  <a:srgbClr val="2F5897"/>
                </a:solidFill>
                <a:latin typeface="Arial Narrow" pitchFamily="34" charset="0"/>
                <a:ea typeface="+mn-ea"/>
                <a:cs typeface="+mn-cs"/>
              </a:rPr>
              <a:t>Technology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8961" y="1771650"/>
            <a:ext cx="0" cy="10895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459019" y="2111339"/>
            <a:ext cx="1484831" cy="442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txBody>
          <a:bodyPr wrap="none" lIns="0" tIns="0" rIns="0" bIns="0" anchor="ctr">
            <a:noAutofit/>
          </a:bodyPr>
          <a:lstStyle/>
          <a:p>
            <a:pPr defTabSz="685800">
              <a:lnSpc>
                <a:spcPct val="85000"/>
              </a:lnSpc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67364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al Master">
  <a:themeElements>
    <a:clrScheme name="Simple Light">
      <a:dk1>
        <a:srgbClr val="212121"/>
      </a:dk1>
      <a:lt1>
        <a:srgbClr val="FFFFFF"/>
      </a:lt1>
      <a:dk2>
        <a:srgbClr val="757575"/>
      </a:dk2>
      <a:lt2>
        <a:srgbClr val="EEEEEE"/>
      </a:lt2>
      <a:accent1>
        <a:srgbClr val="595959"/>
      </a:accent1>
      <a:accent2>
        <a:srgbClr val="000000"/>
      </a:accent2>
      <a:accent3>
        <a:srgbClr val="78909C"/>
      </a:accent3>
      <a:accent4>
        <a:srgbClr val="FF49E8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17104</TotalTime>
  <Words>3460</Words>
  <Application>Microsoft Macintosh PowerPoint</Application>
  <PresentationFormat>On-screen Show (16:9)</PresentationFormat>
  <Paragraphs>896</Paragraphs>
  <Slides>70</Slides>
  <Notes>57</Notes>
  <HiddenSlides>22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Global Master</vt:lpstr>
      <vt:lpstr>Office Theme</vt:lpstr>
      <vt:lpstr>Acrobat Document</vt:lpstr>
      <vt:lpstr>Accelerator-level Parallelism    Mark D. Hill, Wisconsin &amp; Vijay Janapa Reddi, Harvard   @ IISWC/Orlando, November 2019</vt:lpstr>
      <vt:lpstr>PowerPoint Presentation</vt:lpstr>
      <vt:lpstr>Computing Community Consortium (CCC): Catalyzing I.T.’s Virtuous Cycle</vt:lpstr>
      <vt:lpstr>Accelerator-level Parallelism Call to Action</vt:lpstr>
      <vt:lpstr>Outline</vt:lpstr>
      <vt:lpstr>20th Century Information &amp; Communication Technology</vt:lpstr>
      <vt:lpstr>Moore’s Law – 1965 Paper</vt:lpstr>
      <vt:lpstr>PowerPoint Presentation</vt:lpstr>
      <vt:lpstr>Enablers: Technology + Architecture</vt:lpstr>
      <vt:lpstr>How did Architecture Exploit Moore’s Law?</vt:lpstr>
      <vt:lpstr>X-level Parallelism in Computer Architecture</vt:lpstr>
      <vt:lpstr>Bit-level Parallelism (BLP)</vt:lpstr>
      <vt:lpstr>Instruction-level Parallelism (ILP)</vt:lpstr>
      <vt:lpstr>X-level Parallelism in Computer Architecture</vt:lpstr>
      <vt:lpstr>Thread-level Parallelism (TLP)</vt:lpstr>
      <vt:lpstr>PowerPoint Presentation</vt:lpstr>
      <vt:lpstr>X-level Parallelism in Computer Architecture</vt:lpstr>
      <vt:lpstr>Data-level Parallelism (DLP)</vt:lpstr>
      <vt:lpstr>X-level Parallelism in Computer Architecture</vt:lpstr>
      <vt:lpstr>X-level Parallelism in Computer Architecture</vt:lpstr>
      <vt:lpstr>X-level Parallelism in Computer Architecture</vt:lpstr>
      <vt:lpstr>Outline</vt:lpstr>
      <vt:lpstr>X-level Parallelism in Computer Architecture</vt:lpstr>
      <vt:lpstr>Mobile SoC HW</vt:lpstr>
      <vt:lpstr>Potential for Specialized Accelerators (IPs)</vt:lpstr>
      <vt:lpstr>CPU, GPU, xPU (i.e., Accelerators or IPs)</vt:lpstr>
      <vt:lpstr>Example Usecase (recording 4K video)</vt:lpstr>
      <vt:lpstr>Mobile SoCs Run Usecases</vt:lpstr>
      <vt:lpstr>Mobile SoCs Hard To Program For and Select</vt:lpstr>
      <vt:lpstr>Mobile SoCs Hard To Design</vt:lpstr>
      <vt:lpstr>Outline</vt:lpstr>
      <vt:lpstr>Computer Architecture &amp; Models</vt:lpstr>
      <vt:lpstr>Roofline for Multicore Chips, 2009</vt:lpstr>
      <vt:lpstr>Roofline for Multicore Chips, 2009</vt:lpstr>
      <vt:lpstr>ALP System on Chip (SoC) Model: </vt:lpstr>
      <vt:lpstr>Gables for N IP SoC</vt:lpstr>
      <vt:lpstr>Example Balanced Design Start w/ Gables</vt:lpstr>
      <vt:lpstr>PowerPoint Presentation</vt:lpstr>
      <vt:lpstr>PowerPoint Presentation</vt:lpstr>
      <vt:lpstr>PowerPoint Presentation</vt:lpstr>
      <vt:lpstr>PowerPoint Presentation</vt:lpstr>
      <vt:lpstr>μBenchmark w/ Qualcomm SnapdragonTM 835</vt:lpstr>
      <vt:lpstr>Case Study: IT + CAD Vendors (details TBA)</vt:lpstr>
      <vt:lpstr>PowerPoint Presentation</vt:lpstr>
      <vt:lpstr>PowerPoint Presentation</vt:lpstr>
      <vt:lpstr>PowerPoint Presentation</vt:lpstr>
      <vt:lpstr>Case Study: Allocating SRAM</vt:lpstr>
      <vt:lpstr>What determines Ii?</vt:lpstr>
      <vt:lpstr>Does more IP[i] SRAM help Op. Intensity (Ii)?</vt:lpstr>
      <vt:lpstr>Gables Home Page</vt:lpstr>
      <vt:lpstr>Mobile System on Chip (SoC)</vt:lpstr>
      <vt:lpstr>Outline</vt:lpstr>
      <vt:lpstr>Future Apps Demand Much More Computing</vt:lpstr>
      <vt:lpstr>Accelerator-level Parallelism Call to Action</vt:lpstr>
      <vt:lpstr>X-level Parallel Hardware + Software (Model)</vt:lpstr>
      <vt:lpstr>ALP/SoC Software Descent to Hellfire!</vt:lpstr>
      <vt:lpstr>SW+HW Lessons from GP-GPUs?</vt:lpstr>
      <vt:lpstr>SW+HW Directions for ALP?</vt:lpstr>
      <vt:lpstr>Challenges</vt:lpstr>
      <vt:lpstr>#1: Accelerator Design Space</vt:lpstr>
      <vt:lpstr>#2: Accelerator Concurrency</vt:lpstr>
      <vt:lpstr>#3: Accelerator Communication</vt:lpstr>
      <vt:lpstr>#4: Accelerator Programmability</vt:lpstr>
      <vt:lpstr>Picking Research Problems &amp; ALP</vt:lpstr>
      <vt:lpstr>Accelerator-level Parallelism Call to Action</vt:lpstr>
      <vt:lpstr>Backup Slides</vt:lpstr>
      <vt:lpstr>Computing Community Consortium</vt:lpstr>
      <vt:lpstr>A Parallelism Lattice</vt:lpstr>
      <vt:lpstr>PowerPoint Presentation</vt:lpstr>
      <vt:lpstr>Gables Math: Roofline / Work Fraction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Gables: A Roofline Model for Mobile SoCs with Many Accelerators and Ceilings     Mark D. Hill, Wisconsin &amp; Google Visitor Vijay Janapa Reddi, Harvard &amp; Google Visitor     August 2018  n      </dc:title>
  <cp:lastModifiedBy>MARK D HILL</cp:lastModifiedBy>
  <cp:revision>412</cp:revision>
  <cp:lastPrinted>2019-08-15T20:53:03Z</cp:lastPrinted>
  <dcterms:modified xsi:type="dcterms:W3CDTF">2019-11-04T20:54:44Z</dcterms:modified>
</cp:coreProperties>
</file>